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arget="ppt/presentation.xml" Type="http://schemas.openxmlformats.org/officeDocument/2006/relationships/officeDocument"/></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aveSubsetFonts="1" strictFirstAndLastChars="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x="9144000" cy="5143500"/>
  <p:notesSz cx="6858000" cy="9144000"/>
  <p:embeddedFontLst>
    <p:embeddedFont>
      <p:font typeface="Montserrat"/>
      <p:regular r:id="rId39"/>
      <p:bold r:id="rId40"/>
      <p:italic r:id="rId41"/>
      <p:boldItalic r:id="rId42"/>
    </p:embeddedFont>
    <p:embeddedFont>
      <p:font typeface="Montserrat Medium"/>
      <p:regular r:id="rId43"/>
      <p:bold r:id="rId44"/>
      <p:italic r:id="rId45"/>
      <p:boldItalic r:id="rId46"/>
    </p:embeddedFont>
    <p:embeddedFont>
      <p:font typeface="Montserrat Light"/>
      <p:regular r:id="rId47"/>
      <p:bold r:id="rId48"/>
      <p:italic r:id="rId49"/>
      <p:boldItalic r:id="rId50"/>
    </p:embeddedFont>
    <p:embeddedFont>
      <p:font typeface="Montserrat Thin"/>
      <p:regular r:id="rId51"/>
      <p:bold r:id="rId52"/>
      <p:italic r:id="rId53"/>
      <p:boldItalic r:id="rId54"/>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defaultTextStyle>
  <p:extLst>
    <p:ext uri="{EFAFB233-063F-42B5-8137-9DF3F51BA10A}">
      <p15:sldGuideLst>
        <p15:guide id="1" pos="288">
          <p15:clr>
            <a:srgbClr val="A4A3A4"/>
          </p15:clr>
        </p15:guide>
        <p15:guide id="2" pos="5472">
          <p15:clr>
            <a:srgbClr val="9AA0A6"/>
          </p15:clr>
        </p15:guide>
        <p15:guide id="3" orient="horz" pos="302">
          <p15:clr>
            <a:srgbClr val="9AA0A6"/>
          </p15:clr>
        </p15:guide>
        <p15:guide id="4" orient="horz" pos="29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d="100" n="100"/>
          <a:sy d="100" n="100"/>
        </p:scale>
        <p:origin x="0" y="0"/>
      </p:cViewPr>
      <p:guideLst>
        <p:guide pos="288"/>
        <p:guide pos="5472"/>
        <p:guide orient="horz" pos="302"/>
        <p:guide orient="horz" pos="2938"/>
      </p:guideLst>
    </p:cSldViewPr>
  </p:slideViewPr>
</p:viewPr>
</file>

<file path=ppt/_rels/presentation.xml.rels><?xml version="1.0" encoding="UTF-8" standalone="yes"?><Relationships xmlns="http://schemas.openxmlformats.org/package/2006/relationships"><Relationship Id="rId53" Target="fonts/MontserratThin-italic.fntdata" Type="http://schemas.openxmlformats.org/officeDocument/2006/relationships/font"/><Relationship Id="rId52" Target="fonts/MontserratThin-bold.fntdata" Type="http://schemas.openxmlformats.org/officeDocument/2006/relationships/font"/><Relationship Id="rId51" Target="fonts/MontserratThin-regular.fntdata" Type="http://schemas.openxmlformats.org/officeDocument/2006/relationships/font"/><Relationship Id="rId50" Target="fonts/MontserratLight-boldItalic.fntdata" Type="http://schemas.openxmlformats.org/officeDocument/2006/relationships/font"/><Relationship Id="rId5" Target="notesMasters/notesMaster1.xml" Type="http://schemas.openxmlformats.org/officeDocument/2006/relationships/notesMaster"/><Relationship Id="rId39" Target="fonts/Montserrat-regular.fntdata" Type="http://schemas.openxmlformats.org/officeDocument/2006/relationships/font"/><Relationship Id="rId4" Target="slideMasters/slideMaster1.xml" Type="http://schemas.openxmlformats.org/officeDocument/2006/relationships/slideMaster"/><Relationship Id="rId38" Target="slides/slide33.xml" Type="http://schemas.openxmlformats.org/officeDocument/2006/relationships/slide"/><Relationship Id="rId3" Target="presProps.xml" Type="http://schemas.openxmlformats.org/officeDocument/2006/relationships/presProps"/><Relationship Id="rId37" Target="slides/slide32.xml" Type="http://schemas.openxmlformats.org/officeDocument/2006/relationships/slide"/><Relationship Id="rId2" Target="viewProps.xml" Type="http://schemas.openxmlformats.org/officeDocument/2006/relationships/viewProps"/><Relationship Id="rId36" Target="slides/slide31.xml" Type="http://schemas.openxmlformats.org/officeDocument/2006/relationships/slide"/><Relationship Id="rId1" Target="theme/theme1.xml" Type="http://schemas.openxmlformats.org/officeDocument/2006/relationships/theme"/><Relationship Id="rId35" Target="slides/slide30.xml" Type="http://schemas.openxmlformats.org/officeDocument/2006/relationships/slide"/><Relationship Id="rId34" Target="slides/slide29.xml" Type="http://schemas.openxmlformats.org/officeDocument/2006/relationships/slide"/><Relationship Id="rId33" Target="slides/slide28.xml" Type="http://schemas.openxmlformats.org/officeDocument/2006/relationships/slide"/><Relationship Id="rId32" Target="slides/slide27.xml" Type="http://schemas.openxmlformats.org/officeDocument/2006/relationships/slide"/><Relationship Id="rId31" Target="slides/slide26.xml" Type="http://schemas.openxmlformats.org/officeDocument/2006/relationships/slide"/><Relationship Id="rId30" Target="slides/slide25.xml" Type="http://schemas.openxmlformats.org/officeDocument/2006/relationships/slide"/><Relationship Id="rId27" Target="slides/slide22.xml" Type="http://schemas.openxmlformats.org/officeDocument/2006/relationships/slide"/><Relationship Id="rId26" Target="slides/slide21.xml" Type="http://schemas.openxmlformats.org/officeDocument/2006/relationships/slide"/><Relationship Id="rId25" Target="slides/slide20.xml" Type="http://schemas.openxmlformats.org/officeDocument/2006/relationships/slide"/><Relationship Id="rId24" Target="slides/slide19.xml" Type="http://schemas.openxmlformats.org/officeDocument/2006/relationships/slide"/><Relationship Id="rId21" Target="slides/slide16.xml" Type="http://schemas.openxmlformats.org/officeDocument/2006/relationships/slide"/><Relationship Id="rId19" Target="slides/slide14.xml" Type="http://schemas.openxmlformats.org/officeDocument/2006/relationships/slide"/><Relationship Id="rId54" Target="fonts/MontserratThin-boldItalic.fntdata" Type="http://schemas.openxmlformats.org/officeDocument/2006/relationships/font"/><Relationship Id="rId20" Target="slides/slide15.xml" Type="http://schemas.openxmlformats.org/officeDocument/2006/relationships/slide"/><Relationship Id="rId18" Target="slides/slide13.xml" Type="http://schemas.openxmlformats.org/officeDocument/2006/relationships/slide"/><Relationship Id="rId17" Target="slides/slide12.xml" Type="http://schemas.openxmlformats.org/officeDocument/2006/relationships/slide"/><Relationship Id="rId13" Target="slides/slide8.xml" Type="http://schemas.openxmlformats.org/officeDocument/2006/relationships/slide"/><Relationship Id="rId47" Target="fonts/MontserratLight-regular.fntdata" Type="http://schemas.openxmlformats.org/officeDocument/2006/relationships/font"/><Relationship Id="rId16" Target="slides/slide11.xml" Type="http://schemas.openxmlformats.org/officeDocument/2006/relationships/slide"/><Relationship Id="rId12" Target="slides/slide7.xml" Type="http://schemas.openxmlformats.org/officeDocument/2006/relationships/slide"/><Relationship Id="rId46" Target="fonts/MontserratMedium-boldItalic.fntdata" Type="http://schemas.openxmlformats.org/officeDocument/2006/relationships/font"/><Relationship Id="rId49" Target="fonts/MontserratLight-italic.fntdata" Type="http://schemas.openxmlformats.org/officeDocument/2006/relationships/font"/><Relationship Id="rId15" Target="slides/slide10.xml" Type="http://schemas.openxmlformats.org/officeDocument/2006/relationships/slide"/><Relationship Id="rId11" Target="slides/slide6.xml" Type="http://schemas.openxmlformats.org/officeDocument/2006/relationships/slide"/><Relationship Id="rId45" Target="fonts/MontserratMedium-italic.fntdata" Type="http://schemas.openxmlformats.org/officeDocument/2006/relationships/font"/><Relationship Id="rId48" Target="fonts/MontserratLight-bold.fntdata" Type="http://schemas.openxmlformats.org/officeDocument/2006/relationships/font"/><Relationship Id="rId14" Target="slides/slide9.xml" Type="http://schemas.openxmlformats.org/officeDocument/2006/relationships/slide"/><Relationship Id="rId10" Target="slides/slide5.xml" Type="http://schemas.openxmlformats.org/officeDocument/2006/relationships/slide"/><Relationship Id="rId44" Target="fonts/MontserratMedium-bold.fntdata" Type="http://schemas.openxmlformats.org/officeDocument/2006/relationships/font"/><Relationship Id="rId43" Target="fonts/MontserratMedium-regular.fntdata" Type="http://schemas.openxmlformats.org/officeDocument/2006/relationships/font"/><Relationship Id="rId42" Target="fonts/Montserrat-boldItalic.fntdata" Type="http://schemas.openxmlformats.org/officeDocument/2006/relationships/font"/><Relationship Id="rId41" Target="fonts/Montserrat-italic.fntdata" Type="http://schemas.openxmlformats.org/officeDocument/2006/relationships/font"/><Relationship Id="rId9" Target="slides/slide4.xml" Type="http://schemas.openxmlformats.org/officeDocument/2006/relationships/slide"/><Relationship Id="rId40" Target="fonts/Montserrat-bold.fntdata" Type="http://schemas.openxmlformats.org/officeDocument/2006/relationships/font"/><Relationship Id="rId8" Target="slides/slide3.xml" Type="http://schemas.openxmlformats.org/officeDocument/2006/relationships/slide"/><Relationship Id="rId7" Target="slides/slide2.xml" Type="http://schemas.openxmlformats.org/officeDocument/2006/relationships/slide"/><Relationship Id="rId6" Target="slides/slide1.xml" Type="http://schemas.openxmlformats.org/officeDocument/2006/relationships/slide"/><Relationship Id="rId23" Target="slides/slide18.xml" Type="http://schemas.openxmlformats.org/officeDocument/2006/relationships/slide"/><Relationship Id="rId29" Target="slides/slide24.xml" Type="http://schemas.openxmlformats.org/officeDocument/2006/relationships/slide"/><Relationship Id="rId22" Target="slides/slide17.xml" Type="http://schemas.openxmlformats.org/officeDocument/2006/relationships/slide"/><Relationship Id="rId28" Target="slides/slide23.xml" Type="http://schemas.openxmlformats.org/officeDocument/2006/relationships/slid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id="4" name="Google Shape;4;n"/>
          <p:cNvSpPr txBox="1"/>
          <p:nvPr>
            <p:ph idx="1" type="body"/>
          </p:nvPr>
        </p:nvSpPr>
        <p:spPr>
          <a:xfrm>
            <a:off x="685800" y="4343400"/>
            <a:ext cx="5486400" cy="4114800"/>
          </a:xfrm>
          <a:prstGeom prst="rect">
            <a:avLst/>
          </a:prstGeom>
          <a:noFill/>
          <a:ln>
            <a:noFill/>
          </a:ln>
        </p:spPr>
        <p:txBody>
          <a:bodyPr anchor="t" anchorCtr="0" bIns="91425" lIns="91425" numCol="1"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folHlink="folHlink" hlink="hlink" tx1="dk1" tx2="lt2"/>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1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2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0.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1.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2.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33.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c09fc327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c09fc327c_0_48: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34e05b1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34e05b113_0_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34e05b11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d34e05b113_0_2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d34e05b11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d34e05b113_0_37: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34e05b11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34e05b113_0_47: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d3672ac8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d3672ac823_0_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d3672ac82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d3672ac823_0_17: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d3672ac82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d3672ac823_0_34: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3672ac82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d3672ac823_0_44: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3672ac823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3672ac823_0_6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d3672ac823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d3672ac823_0_254: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cd11fc57d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cd11fc57d3_0_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d3672ac823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d3672ac823_0_7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d3672ac82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d3672ac823_0_86: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d3672ac82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d3672ac823_0_96: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d3672ac82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d3672ac823_0_10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d3672ac823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d3672ac823_0_118: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d3672ac823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d3672ac823_0_159: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d3672ac82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d3672ac823_0_177: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d3672ac823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d3672ac823_0_19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d3672ac823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d3672ac823_0_27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d3672ac823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d3672ac823_0_21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cc09fc327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c09fc327c_0_3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d3672ac823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d3672ac823_0_280: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3672ac823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d3672ac823_0_22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d3672ac823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d3672ac823_0_235: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cc09fc362f_1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cc09fc362f_1_423: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d31dfe2db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d31dfe2db3_0_12: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d31dfe2db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d31dfe2db3_0_26: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31dfe2db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d31dfe2db3_0_5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d31dfe2db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d31dfe2db3_0_10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31dfe2db3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d31dfe2db3_0_121: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d31dfe2db3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d31dfe2db3_0_132:notes"/>
          <p:cNvSpPr txBox="1"/>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5200"/>
              <a:buNone/>
              <a:defRPr sz="5200"/>
            </a:lvl1pPr>
            <a:lvl2pPr algn="ctr" lvl="1">
              <a:spcBef>
                <a:spcPts val="0"/>
              </a:spcBef>
              <a:spcAft>
                <a:spcPts val="0"/>
              </a:spcAft>
              <a:buSzPts val="5200"/>
              <a:buNone/>
              <a:defRPr sz="5200"/>
            </a:lvl2pPr>
            <a:lvl3pPr algn="ctr" lvl="2">
              <a:spcBef>
                <a:spcPts val="0"/>
              </a:spcBef>
              <a:spcAft>
                <a:spcPts val="0"/>
              </a:spcAft>
              <a:buSzPts val="5200"/>
              <a:buNone/>
              <a:defRPr sz="5200"/>
            </a:lvl3pPr>
            <a:lvl4pPr algn="ctr" lvl="3">
              <a:spcBef>
                <a:spcPts val="0"/>
              </a:spcBef>
              <a:spcAft>
                <a:spcPts val="0"/>
              </a:spcAft>
              <a:buSzPts val="5200"/>
              <a:buNone/>
              <a:defRPr sz="5200"/>
            </a:lvl4pPr>
            <a:lvl5pPr algn="ctr" lvl="4">
              <a:spcBef>
                <a:spcPts val="0"/>
              </a:spcBef>
              <a:spcAft>
                <a:spcPts val="0"/>
              </a:spcAft>
              <a:buSzPts val="5200"/>
              <a:buNone/>
              <a:defRPr sz="5200"/>
            </a:lvl5pPr>
            <a:lvl6pPr algn="ctr" lvl="5">
              <a:spcBef>
                <a:spcPts val="0"/>
              </a:spcBef>
              <a:spcAft>
                <a:spcPts val="0"/>
              </a:spcAft>
              <a:buSzPts val="5200"/>
              <a:buNone/>
              <a:defRPr sz="5200"/>
            </a:lvl6pPr>
            <a:lvl7pPr algn="ctr" lvl="6">
              <a:spcBef>
                <a:spcPts val="0"/>
              </a:spcBef>
              <a:spcAft>
                <a:spcPts val="0"/>
              </a:spcAft>
              <a:buSzPts val="5200"/>
              <a:buNone/>
              <a:defRPr sz="5200"/>
            </a:lvl7pPr>
            <a:lvl8pPr algn="ctr" lvl="7">
              <a:spcBef>
                <a:spcPts val="0"/>
              </a:spcBef>
              <a:spcAft>
                <a:spcPts val="0"/>
              </a:spcAft>
              <a:buSzPts val="5200"/>
              <a:buNone/>
              <a:defRPr sz="5200"/>
            </a:lvl8pPr>
            <a:lvl9pPr algn="ctr" lvl="8">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800"/>
              <a:buNone/>
              <a:defRPr sz="2800"/>
            </a:lvl1pPr>
            <a:lvl2pPr algn="ctr" lvl="1">
              <a:lnSpc>
                <a:spcPct val="100000"/>
              </a:lnSpc>
              <a:spcBef>
                <a:spcPts val="0"/>
              </a:spcBef>
              <a:spcAft>
                <a:spcPts val="0"/>
              </a:spcAft>
              <a:buSzPts val="2800"/>
              <a:buNone/>
              <a:defRPr sz="2800"/>
            </a:lvl2pPr>
            <a:lvl3pPr algn="ctr" lvl="2">
              <a:lnSpc>
                <a:spcPct val="100000"/>
              </a:lnSpc>
              <a:spcBef>
                <a:spcPts val="0"/>
              </a:spcBef>
              <a:spcAft>
                <a:spcPts val="0"/>
              </a:spcAft>
              <a:buSzPts val="2800"/>
              <a:buNone/>
              <a:defRPr sz="2800"/>
            </a:lvl3pPr>
            <a:lvl4pPr algn="ctr" lvl="3">
              <a:lnSpc>
                <a:spcPct val="100000"/>
              </a:lnSpc>
              <a:spcBef>
                <a:spcPts val="0"/>
              </a:spcBef>
              <a:spcAft>
                <a:spcPts val="0"/>
              </a:spcAft>
              <a:buSzPts val="2800"/>
              <a:buNone/>
              <a:defRPr sz="2800"/>
            </a:lvl4pPr>
            <a:lvl5pPr algn="ctr" lvl="4">
              <a:lnSpc>
                <a:spcPct val="100000"/>
              </a:lnSpc>
              <a:spcBef>
                <a:spcPts val="0"/>
              </a:spcBef>
              <a:spcAft>
                <a:spcPts val="0"/>
              </a:spcAft>
              <a:buSzPts val="2800"/>
              <a:buNone/>
              <a:defRPr sz="2800"/>
            </a:lvl5pPr>
            <a:lvl6pPr algn="ctr" lvl="5">
              <a:lnSpc>
                <a:spcPct val="100000"/>
              </a:lnSpc>
              <a:spcBef>
                <a:spcPts val="0"/>
              </a:spcBef>
              <a:spcAft>
                <a:spcPts val="0"/>
              </a:spcAft>
              <a:buSzPts val="2800"/>
              <a:buNone/>
              <a:defRPr sz="2800"/>
            </a:lvl6pPr>
            <a:lvl7pPr algn="ctr" lvl="6">
              <a:lnSpc>
                <a:spcPct val="100000"/>
              </a:lnSpc>
              <a:spcBef>
                <a:spcPts val="0"/>
              </a:spcBef>
              <a:spcAft>
                <a:spcPts val="0"/>
              </a:spcAft>
              <a:buSzPts val="2800"/>
              <a:buNone/>
              <a:defRPr sz="2800"/>
            </a:lvl7pPr>
            <a:lvl8pPr algn="ctr" lvl="7">
              <a:lnSpc>
                <a:spcPct val="100000"/>
              </a:lnSpc>
              <a:spcBef>
                <a:spcPts val="0"/>
              </a:spcBef>
              <a:spcAft>
                <a:spcPts val="0"/>
              </a:spcAft>
              <a:buSzPts val="2800"/>
              <a:buNone/>
              <a:defRPr sz="2800"/>
            </a:lvl8pPr>
            <a:lvl9pPr algn="ctr" lvl="8">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12000"/>
              <a:buNone/>
              <a:defRPr sz="12000"/>
            </a:lvl1pPr>
            <a:lvl2pPr algn="ctr" lvl="1">
              <a:spcBef>
                <a:spcPts val="0"/>
              </a:spcBef>
              <a:spcAft>
                <a:spcPts val="0"/>
              </a:spcAft>
              <a:buSzPts val="12000"/>
              <a:buNone/>
              <a:defRPr sz="12000"/>
            </a:lvl2pPr>
            <a:lvl3pPr algn="ctr" lvl="2">
              <a:spcBef>
                <a:spcPts val="0"/>
              </a:spcBef>
              <a:spcAft>
                <a:spcPts val="0"/>
              </a:spcAft>
              <a:buSzPts val="12000"/>
              <a:buNone/>
              <a:defRPr sz="12000"/>
            </a:lvl3pPr>
            <a:lvl4pPr algn="ctr" lvl="3">
              <a:spcBef>
                <a:spcPts val="0"/>
              </a:spcBef>
              <a:spcAft>
                <a:spcPts val="0"/>
              </a:spcAft>
              <a:buSzPts val="12000"/>
              <a:buNone/>
              <a:defRPr sz="12000"/>
            </a:lvl4pPr>
            <a:lvl5pPr algn="ctr" lvl="4">
              <a:spcBef>
                <a:spcPts val="0"/>
              </a:spcBef>
              <a:spcAft>
                <a:spcPts val="0"/>
              </a:spcAft>
              <a:buSzPts val="12000"/>
              <a:buNone/>
              <a:defRPr sz="12000"/>
            </a:lvl5pPr>
            <a:lvl6pPr algn="ctr" lvl="5">
              <a:spcBef>
                <a:spcPts val="0"/>
              </a:spcBef>
              <a:spcAft>
                <a:spcPts val="0"/>
              </a:spcAft>
              <a:buSzPts val="12000"/>
              <a:buNone/>
              <a:defRPr sz="12000"/>
            </a:lvl6pPr>
            <a:lvl7pPr algn="ctr" lvl="6">
              <a:spcBef>
                <a:spcPts val="0"/>
              </a:spcBef>
              <a:spcAft>
                <a:spcPts val="0"/>
              </a:spcAft>
              <a:buSzPts val="12000"/>
              <a:buNone/>
              <a:defRPr sz="12000"/>
            </a:lvl7pPr>
            <a:lvl8pPr algn="ctr" lvl="7">
              <a:spcBef>
                <a:spcPts val="0"/>
              </a:spcBef>
              <a:spcAft>
                <a:spcPts val="0"/>
              </a:spcAft>
              <a:buSzPts val="12000"/>
              <a:buNone/>
              <a:defRPr sz="12000"/>
            </a:lvl8pPr>
            <a:lvl9pPr algn="ctr" lvl="8">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t" anchorCtr="0" bIns="91425" lIns="91425" numCol="1" rIns="91425" spcFirstLastPara="1" tIns="91425" wrap="square">
            <a:normAutofit/>
          </a:bodyPr>
          <a:lstStyle>
            <a:lvl1pPr algn="ctr" indent="-342900" lvl="0" marL="457200">
              <a:spcBef>
                <a:spcPts val="0"/>
              </a:spcBef>
              <a:spcAft>
                <a:spcPts val="0"/>
              </a:spcAft>
              <a:buSzPts val="1800"/>
              <a:buChar char="●"/>
              <a:defRPr/>
            </a:lvl1pPr>
            <a:lvl2pPr algn="ctr" indent="-317500" lvl="1" marL="914400">
              <a:spcBef>
                <a:spcPts val="0"/>
              </a:spcBef>
              <a:spcAft>
                <a:spcPts val="0"/>
              </a:spcAft>
              <a:buSzPts val="1400"/>
              <a:buChar char="○"/>
              <a:defRPr/>
            </a:lvl2pPr>
            <a:lvl3pPr algn="ctr" indent="-317500" lvl="2" marL="1371600">
              <a:spcBef>
                <a:spcPts val="0"/>
              </a:spcBef>
              <a:spcAft>
                <a:spcPts val="0"/>
              </a:spcAft>
              <a:buSzPts val="1400"/>
              <a:buChar char="■"/>
              <a:defRPr/>
            </a:lvl3pPr>
            <a:lvl4pPr algn="ctr" indent="-317500" lvl="3" marL="1828800">
              <a:spcBef>
                <a:spcPts val="0"/>
              </a:spcBef>
              <a:spcAft>
                <a:spcPts val="0"/>
              </a:spcAft>
              <a:buSzPts val="1400"/>
              <a:buChar char="●"/>
              <a:defRPr/>
            </a:lvl4pPr>
            <a:lvl5pPr algn="ctr" indent="-317500" lvl="4" marL="2286000">
              <a:spcBef>
                <a:spcPts val="0"/>
              </a:spcBef>
              <a:spcAft>
                <a:spcPts val="0"/>
              </a:spcAft>
              <a:buSzPts val="1400"/>
              <a:buChar char="○"/>
              <a:defRPr/>
            </a:lvl5pPr>
            <a:lvl6pPr algn="ctr" indent="-317500" lvl="5" marL="2743200">
              <a:spcBef>
                <a:spcPts val="0"/>
              </a:spcBef>
              <a:spcAft>
                <a:spcPts val="0"/>
              </a:spcAft>
              <a:buSzPts val="1400"/>
              <a:buChar char="■"/>
              <a:defRPr/>
            </a:lvl6pPr>
            <a:lvl7pPr algn="ctr" indent="-317500" lvl="6" marL="3200400">
              <a:spcBef>
                <a:spcPts val="0"/>
              </a:spcBef>
              <a:spcAft>
                <a:spcPts val="0"/>
              </a:spcAft>
              <a:buSzPts val="1400"/>
              <a:buChar char="●"/>
              <a:defRPr/>
            </a:lvl7pPr>
            <a:lvl8pPr algn="ctr" indent="-317500" lvl="7" marL="3657600">
              <a:spcBef>
                <a:spcPts val="0"/>
              </a:spcBef>
              <a:spcAft>
                <a:spcPts val="0"/>
              </a:spcAft>
              <a:buSzPts val="1400"/>
              <a:buChar char="○"/>
              <a:defRPr/>
            </a:lvl8pPr>
            <a:lvl9pPr algn="ctr" indent="-317500" lvl="8" marL="4114800">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 anchorCtr="0" bIns="91425" lIns="91425" numCol="1" rIns="91425" spcFirstLastPara="1" tIns="91425" wrap="square">
            <a:normAutofit/>
          </a:bodyPr>
          <a:lstStyle>
            <a:lvl1pPr algn="ctr" lvl="0">
              <a:spcBef>
                <a:spcPts val="0"/>
              </a:spcBef>
              <a:spcAft>
                <a:spcPts val="0"/>
              </a:spcAft>
              <a:buSzPts val="3600"/>
              <a:buNone/>
              <a:defRPr sz="3600"/>
            </a:lvl1pPr>
            <a:lvl2pPr algn="ctr" lvl="1">
              <a:spcBef>
                <a:spcPts val="0"/>
              </a:spcBef>
              <a:spcAft>
                <a:spcPts val="0"/>
              </a:spcAft>
              <a:buSzPts val="3600"/>
              <a:buNone/>
              <a:defRPr sz="3600"/>
            </a:lvl2pPr>
            <a:lvl3pPr algn="ctr" lvl="2">
              <a:spcBef>
                <a:spcPts val="0"/>
              </a:spcBef>
              <a:spcAft>
                <a:spcPts val="0"/>
              </a:spcAft>
              <a:buSzPts val="3600"/>
              <a:buNone/>
              <a:defRPr sz="3600"/>
            </a:lvl3pPr>
            <a:lvl4pPr algn="ctr" lvl="3">
              <a:spcBef>
                <a:spcPts val="0"/>
              </a:spcBef>
              <a:spcAft>
                <a:spcPts val="0"/>
              </a:spcAft>
              <a:buSzPts val="3600"/>
              <a:buNone/>
              <a:defRPr sz="3600"/>
            </a:lvl4pPr>
            <a:lvl5pPr algn="ctr" lvl="4">
              <a:spcBef>
                <a:spcPts val="0"/>
              </a:spcBef>
              <a:spcAft>
                <a:spcPts val="0"/>
              </a:spcAft>
              <a:buSzPts val="3600"/>
              <a:buNone/>
              <a:defRPr sz="3600"/>
            </a:lvl5pPr>
            <a:lvl6pPr algn="ctr" lvl="5">
              <a:spcBef>
                <a:spcPts val="0"/>
              </a:spcBef>
              <a:spcAft>
                <a:spcPts val="0"/>
              </a:spcAft>
              <a:buSzPts val="3600"/>
              <a:buNone/>
              <a:defRPr sz="3600"/>
            </a:lvl6pPr>
            <a:lvl7pPr algn="ctr" lvl="6">
              <a:spcBef>
                <a:spcPts val="0"/>
              </a:spcBef>
              <a:spcAft>
                <a:spcPts val="0"/>
              </a:spcAft>
              <a:buSzPts val="3600"/>
              <a:buNone/>
              <a:defRPr sz="3600"/>
            </a:lvl7pPr>
            <a:lvl8pPr algn="ctr" lvl="7">
              <a:spcBef>
                <a:spcPts val="0"/>
              </a:spcBef>
              <a:spcAft>
                <a:spcPts val="0"/>
              </a:spcAft>
              <a:buSzPts val="3600"/>
              <a:buNone/>
              <a:defRPr sz="3600"/>
            </a:lvl8pPr>
            <a:lvl9pPr algn="ctr" lvl="8">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t" anchorCtr="0" bIns="91425" lIns="91425" numCol="1" rIns="91425" spcFirstLastPara="1" tIns="91425" wrap="square">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t" anchorCtr="0" bIns="91425" lIns="91425" numCol="1" rIns="91425" spcFirstLastPara="1" tIns="91425" wrap="square">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t" anchorCtr="0" bIns="91425" lIns="91425" numCol="1" rIns="91425" spcFirstLastPara="1" tIns="91425" wrap="square">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t" anchorCtr="0" bIns="91425" lIns="91425" numCol="1" rIns="91425" spcFirstLastPara="1" tIns="91425" wrap="square">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b" anchorCtr="0" bIns="91425" lIns="91425" numCol="1" rIns="91425" spcFirstLastPara="1" tIns="91425" wrap="square">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t" anchorCtr="0" bIns="91425" lIns="91425" numCol="1" rIns="91425" spcFirstLastPara="1" tIns="91425" wrap="square">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 anchorCtr="0" bIns="91425" lIns="91425" numCol="1" rIns="91425" spcFirstLastPara="1" tIns="91425" wrap="square">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4200"/>
              <a:buNone/>
              <a:defRPr sz="4200"/>
            </a:lvl1pPr>
            <a:lvl2pPr algn="ctr" lvl="1">
              <a:spcBef>
                <a:spcPts val="0"/>
              </a:spcBef>
              <a:spcAft>
                <a:spcPts val="0"/>
              </a:spcAft>
              <a:buSzPts val="4200"/>
              <a:buNone/>
              <a:defRPr sz="4200"/>
            </a:lvl2pPr>
            <a:lvl3pPr algn="ctr" lvl="2">
              <a:spcBef>
                <a:spcPts val="0"/>
              </a:spcBef>
              <a:spcAft>
                <a:spcPts val="0"/>
              </a:spcAft>
              <a:buSzPts val="4200"/>
              <a:buNone/>
              <a:defRPr sz="4200"/>
            </a:lvl3pPr>
            <a:lvl4pPr algn="ctr" lvl="3">
              <a:spcBef>
                <a:spcPts val="0"/>
              </a:spcBef>
              <a:spcAft>
                <a:spcPts val="0"/>
              </a:spcAft>
              <a:buSzPts val="4200"/>
              <a:buNone/>
              <a:defRPr sz="4200"/>
            </a:lvl4pPr>
            <a:lvl5pPr algn="ctr" lvl="4">
              <a:spcBef>
                <a:spcPts val="0"/>
              </a:spcBef>
              <a:spcAft>
                <a:spcPts val="0"/>
              </a:spcAft>
              <a:buSzPts val="4200"/>
              <a:buNone/>
              <a:defRPr sz="4200"/>
            </a:lvl5pPr>
            <a:lvl6pPr algn="ctr" lvl="5">
              <a:spcBef>
                <a:spcPts val="0"/>
              </a:spcBef>
              <a:spcAft>
                <a:spcPts val="0"/>
              </a:spcAft>
              <a:buSzPts val="4200"/>
              <a:buNone/>
              <a:defRPr sz="4200"/>
            </a:lvl6pPr>
            <a:lvl7pPr algn="ctr" lvl="6">
              <a:spcBef>
                <a:spcPts val="0"/>
              </a:spcBef>
              <a:spcAft>
                <a:spcPts val="0"/>
              </a:spcAft>
              <a:buSzPts val="4200"/>
              <a:buNone/>
              <a:defRPr sz="4200"/>
            </a:lvl7pPr>
            <a:lvl8pPr algn="ctr" lvl="7">
              <a:spcBef>
                <a:spcPts val="0"/>
              </a:spcBef>
              <a:spcAft>
                <a:spcPts val="0"/>
              </a:spcAft>
              <a:buSzPts val="4200"/>
              <a:buNone/>
              <a:defRPr sz="4200"/>
            </a:lvl8pPr>
            <a:lvl9pPr algn="ctr" lvl="8">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100"/>
              <a:buNone/>
              <a:defRPr sz="2100"/>
            </a:lvl1pPr>
            <a:lvl2pPr algn="ctr" lvl="1">
              <a:lnSpc>
                <a:spcPct val="100000"/>
              </a:lnSpc>
              <a:spcBef>
                <a:spcPts val="0"/>
              </a:spcBef>
              <a:spcAft>
                <a:spcPts val="0"/>
              </a:spcAft>
              <a:buSzPts val="2100"/>
              <a:buNone/>
              <a:defRPr sz="2100"/>
            </a:lvl2pPr>
            <a:lvl3pPr algn="ctr" lvl="2">
              <a:lnSpc>
                <a:spcPct val="100000"/>
              </a:lnSpc>
              <a:spcBef>
                <a:spcPts val="0"/>
              </a:spcBef>
              <a:spcAft>
                <a:spcPts val="0"/>
              </a:spcAft>
              <a:buSzPts val="2100"/>
              <a:buNone/>
              <a:defRPr sz="2100"/>
            </a:lvl3pPr>
            <a:lvl4pPr algn="ctr" lvl="3">
              <a:lnSpc>
                <a:spcPct val="100000"/>
              </a:lnSpc>
              <a:spcBef>
                <a:spcPts val="0"/>
              </a:spcBef>
              <a:spcAft>
                <a:spcPts val="0"/>
              </a:spcAft>
              <a:buSzPts val="2100"/>
              <a:buNone/>
              <a:defRPr sz="2100"/>
            </a:lvl4pPr>
            <a:lvl5pPr algn="ctr" lvl="4">
              <a:lnSpc>
                <a:spcPct val="100000"/>
              </a:lnSpc>
              <a:spcBef>
                <a:spcPts val="0"/>
              </a:spcBef>
              <a:spcAft>
                <a:spcPts val="0"/>
              </a:spcAft>
              <a:buSzPts val="2100"/>
              <a:buNone/>
              <a:defRPr sz="2100"/>
            </a:lvl5pPr>
            <a:lvl6pPr algn="ctr" lvl="5">
              <a:lnSpc>
                <a:spcPct val="100000"/>
              </a:lnSpc>
              <a:spcBef>
                <a:spcPts val="0"/>
              </a:spcBef>
              <a:spcAft>
                <a:spcPts val="0"/>
              </a:spcAft>
              <a:buSzPts val="2100"/>
              <a:buNone/>
              <a:defRPr sz="2100"/>
            </a:lvl6pPr>
            <a:lvl7pPr algn="ctr" lvl="6">
              <a:lnSpc>
                <a:spcPct val="100000"/>
              </a:lnSpc>
              <a:spcBef>
                <a:spcPts val="0"/>
              </a:spcBef>
              <a:spcAft>
                <a:spcPts val="0"/>
              </a:spcAft>
              <a:buSzPts val="2100"/>
              <a:buNone/>
              <a:defRPr sz="2100"/>
            </a:lvl7pPr>
            <a:lvl8pPr algn="ctr" lvl="7">
              <a:lnSpc>
                <a:spcPct val="100000"/>
              </a:lnSpc>
              <a:spcBef>
                <a:spcPts val="0"/>
              </a:spcBef>
              <a:spcAft>
                <a:spcPts val="0"/>
              </a:spcAft>
              <a:buSzPts val="2100"/>
              <a:buNone/>
              <a:defRPr sz="2100"/>
            </a:lvl8pPr>
            <a:lvl9pPr algn="ctr" lvl="8">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 anchorCtr="0" bIns="91425" lIns="91425" numCol="1" rIns="91425" spcFirstLastPara="1" tIns="91425" wrap="square">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 anchorCtr="0" bIns="91425" lIns="91425" numCol="1" rIns="91425" spcFirstLastPara="1" tIns="91425" wrap="square">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t" anchorCtr="0" bIns="91425" lIns="91425" numCol="1" rIns="91425" spcFirstLastPara="1" tIns="91425" wrap="square">
            <a:normAutofit/>
          </a:bodyPr>
          <a:lstStyle>
            <a:lvl1pPr lvl="0">
              <a:spcBef>
                <a:spcPts val="0"/>
              </a:spcBef>
              <a:spcAft>
                <a:spcPts val="0"/>
              </a:spcAft>
              <a:buClr>
                <a:srgbClr val="152245"/>
              </a:buClr>
              <a:buSzPts val="2800"/>
              <a:buFont typeface="Montserrat"/>
              <a:buNone/>
              <a:defRPr sz="2800">
                <a:solidFill>
                  <a:srgbClr val="152245"/>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t" anchorCtr="0" bIns="91425" lIns="91425" numCol="1" rIns="91425" spcFirstLastPara="1" tIns="91425" wrap="square">
            <a:norm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 anchorCtr="0" bIns="91425" lIns="91425" numCol="1" rIns="91425" spcFirstLastPara="1" tIns="91425" wrap="square">
            <a:normAutofit/>
          </a:bodyPr>
          <a:lstStyle>
            <a:lvl1pPr algn="r" lvl="0">
              <a:buNone/>
              <a:defRPr sz="1000">
                <a:solidFill>
                  <a:schemeClr val="dk2"/>
                </a:solidFill>
              </a:defRPr>
            </a:lvl1pPr>
            <a:lvl2pPr algn="r" lvl="1">
              <a:buNone/>
              <a:defRPr sz="1000">
                <a:solidFill>
                  <a:schemeClr val="dk2"/>
                </a:solidFill>
              </a:defRPr>
            </a:lvl2pPr>
            <a:lvl3pPr algn="r" lvl="2">
              <a:buNone/>
              <a:defRPr sz="1000">
                <a:solidFill>
                  <a:schemeClr val="dk2"/>
                </a:solidFill>
              </a:defRPr>
            </a:lvl3pPr>
            <a:lvl4pPr algn="r" lvl="3">
              <a:buNone/>
              <a:defRPr sz="1000">
                <a:solidFill>
                  <a:schemeClr val="dk2"/>
                </a:solidFill>
              </a:defRPr>
            </a:lvl4pPr>
            <a:lvl5pPr algn="r" lvl="4">
              <a:buNone/>
              <a:defRPr sz="1000">
                <a:solidFill>
                  <a:schemeClr val="dk2"/>
                </a:solidFill>
              </a:defRPr>
            </a:lvl5pPr>
            <a:lvl6pPr algn="r" lvl="5">
              <a:buNone/>
              <a:defRPr sz="1000">
                <a:solidFill>
                  <a:schemeClr val="dk2"/>
                </a:solidFill>
              </a:defRPr>
            </a:lvl6pPr>
            <a:lvl7pPr algn="r" lvl="6">
              <a:buNone/>
              <a:defRPr sz="1000">
                <a:solidFill>
                  <a:schemeClr val="dk2"/>
                </a:solidFill>
              </a:defRPr>
            </a:lvl7pPr>
            <a:lvl8pPr algn="r" lvl="7">
              <a:buNone/>
              <a:defRPr sz="1000">
                <a:solidFill>
                  <a:schemeClr val="dk2"/>
                </a:solidFill>
              </a:defRPr>
            </a:lvl8pPr>
            <a:lvl9pPr algn="r" lvl="8">
              <a:buNone/>
              <a:defRPr sz="1000">
                <a:solidFill>
                  <a:schemeClr val="dk2"/>
                </a:solidFill>
              </a:defRPr>
            </a:lvl9pPr>
          </a:lstStyle>
          <a:p>
            <a:pPr algn="r" indent="0" lvl="0" marL="0" rtl="0">
              <a:spcBef>
                <a:spcPts val="0"/>
              </a:spcBef>
              <a:spcAft>
                <a:spcPts val="0"/>
              </a:spcAft>
              <a:buNone/>
            </a:pPr>
            <a:fld id="{00000000-1234-1234-1234-123412341234}" type="slidenum">
              <a:rPr altLang="en" lang="en"/>
              <a:t>‹#›</a:t>
            </a:fld>
            <a:endParaRPr/>
          </a:p>
        </p:txBody>
      </p:sp>
    </p:spTree>
  </p:cSld>
  <p:clrMap accent1="accent1" accent2="accent2" accent3="accent3" accent4="accent4" accent5="accent5" accent6="accent6" bg1="lt1" bg2="dk2" folHlink="folHlink" hlink="hlink" tx1="dk1" tx2="lt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5" Target="../media/image39.png" Type="http://schemas.openxmlformats.org/officeDocument/2006/relationships/image"/><Relationship Id="rId4" Target="../media/image4.png" Type="http://schemas.openxmlformats.org/officeDocument/2006/relationships/image"/><Relationship Id="rId3" Target="../media/image3.jpg" Type="http://schemas.openxmlformats.org/officeDocument/2006/relationships/image"/><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4" Target="../media/image16.png" Type="http://schemas.openxmlformats.org/officeDocument/2006/relationships/image"/><Relationship Id="rId3" Target="../media/image2.png" Type="http://schemas.openxmlformats.org/officeDocument/2006/relationships/image"/><Relationship Id="rId2" Target="../notesSlides/notesSlide10.xml" Type="http://schemas.openxmlformats.org/officeDocument/2006/relationships/notesSlide"/><Relationship Id="rId1" Target="../slideLayouts/slideLayout1.xml" Type="http://schemas.openxmlformats.org/officeDocument/2006/relationships/slideLayout"/></Relationships>
</file>

<file path=ppt/slides/_rels/slide11.xml.rels><?xml version="1.0" encoding="UTF-8" standalone="yes"?><Relationships xmlns="http://schemas.openxmlformats.org/package/2006/relationships"><Relationship Id="rId6" Target="../media/image17.png" Type="http://schemas.openxmlformats.org/officeDocument/2006/relationships/image"/><Relationship Id="rId5" Target="../media/image1.png" Type="http://schemas.openxmlformats.org/officeDocument/2006/relationships/image"/><Relationship Id="rId4" Target="../media/image5.png" Type="http://schemas.openxmlformats.org/officeDocument/2006/relationships/image"/><Relationship Id="rId3" Target="../media/image21.png" Type="http://schemas.openxmlformats.org/officeDocument/2006/relationships/image"/><Relationship Id="rId2" Target="../notesSlides/notesSlide11.xml" Type="http://schemas.openxmlformats.org/officeDocument/2006/relationships/notesSlide"/><Relationship Id="rId1" Target="../slideLayouts/slideLayout1.xml" Type="http://schemas.openxmlformats.org/officeDocument/2006/relationships/slideLayout"/></Relationships>
</file>

<file path=ppt/slides/_rels/slide12.xml.rels><?xml version="1.0" encoding="UTF-8" standalone="yes"?><Relationships xmlns="http://schemas.openxmlformats.org/package/2006/relationships"><Relationship Id="rId4" Target="../media/image36.png" Type="http://schemas.openxmlformats.org/officeDocument/2006/relationships/image"/><Relationship Id="rId3" Target="../media/image2.png" Type="http://schemas.openxmlformats.org/officeDocument/2006/relationships/image"/><Relationship Id="rId2" Target="../notesSlides/notesSlide12.xml" Type="http://schemas.openxmlformats.org/officeDocument/2006/relationships/notesSlide"/><Relationship Id="rId1" Target="../slideLayouts/slideLayout1.xml" Type="http://schemas.openxmlformats.org/officeDocument/2006/relationships/slideLayout"/></Relationships>
</file>

<file path=ppt/slides/_rels/slide13.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18.jpg" Type="http://schemas.openxmlformats.org/officeDocument/2006/relationships/image"/><Relationship Id="rId2" Target="../notesSlides/notesSlide13.xml" Type="http://schemas.openxmlformats.org/officeDocument/2006/relationships/notesSlide"/><Relationship Id="rId1" Target="../slideLayouts/slideLayout1.xml" Type="http://schemas.openxmlformats.org/officeDocument/2006/relationships/slideLayout"/></Relationships>
</file>

<file path=ppt/slides/_rels/slide14.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12.jpg" Type="http://schemas.openxmlformats.org/officeDocument/2006/relationships/image"/><Relationship Id="rId2" Target="../notesSlides/notesSlide14.xml" Type="http://schemas.openxmlformats.org/officeDocument/2006/relationships/notesSlide"/><Relationship Id="rId1" Target="../slideLayouts/slideLayout1.xml" Type="http://schemas.openxmlformats.org/officeDocument/2006/relationships/slideLayout"/></Relationships>
</file>

<file path=ppt/slides/_rels/slide15.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11.jpg" Type="http://schemas.openxmlformats.org/officeDocument/2006/relationships/image"/><Relationship Id="rId2" Target="../notesSlides/notesSlide15.xml" Type="http://schemas.openxmlformats.org/officeDocument/2006/relationships/notesSlide"/><Relationship Id="rId1" Target="../slideLayouts/slideLayout1.xml" Type="http://schemas.openxmlformats.org/officeDocument/2006/relationships/slideLayout"/></Relationships>
</file>

<file path=ppt/slides/_rels/slide16.xml.rels><?xml version="1.0" encoding="UTF-8" standalone="yes"?><Relationships xmlns="http://schemas.openxmlformats.org/package/2006/relationships"><Relationship Id="rId5" Target="../media/image27.png" Type="http://schemas.openxmlformats.org/officeDocument/2006/relationships/image"/><Relationship Id="rId4" Target="../media/image35.png" Type="http://schemas.openxmlformats.org/officeDocument/2006/relationships/image"/><Relationship Id="rId3" Target="../media/image2.png" Type="http://schemas.openxmlformats.org/officeDocument/2006/relationships/image"/><Relationship Id="rId2" Target="../notesSlides/notesSlide16.xml" Type="http://schemas.openxmlformats.org/officeDocument/2006/relationships/notesSlide"/><Relationship Id="rId1" Target="../slideLayouts/slideLayout1.xml" Type="http://schemas.openxmlformats.org/officeDocument/2006/relationships/slideLayout"/></Relationships>
</file>

<file path=ppt/slides/_rels/slide17.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13.jpg" Type="http://schemas.openxmlformats.org/officeDocument/2006/relationships/image"/><Relationship Id="rId2" Target="../notesSlides/notesSlide17.xml" Type="http://schemas.openxmlformats.org/officeDocument/2006/relationships/notesSlide"/><Relationship Id="rId1" Target="../slideLayouts/slideLayout1.xml" Type="http://schemas.openxmlformats.org/officeDocument/2006/relationships/slideLayout"/></Relationships>
</file>

<file path=ppt/slides/_rels/slide18.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19.jpg" Type="http://schemas.openxmlformats.org/officeDocument/2006/relationships/image"/><Relationship Id="rId2" Target="../notesSlides/notesSlide18.xml" Type="http://schemas.openxmlformats.org/officeDocument/2006/relationships/notesSlide"/><Relationship Id="rId1" Target="../slideLayouts/slideLayout1.xml" Type="http://schemas.openxmlformats.org/officeDocument/2006/relationships/slideLayout"/></Relationships>
</file>

<file path=ppt/slides/_rels/slide19.xml.rels><?xml version="1.0" encoding="UTF-8" standalone="yes"?><Relationships xmlns="http://schemas.openxmlformats.org/package/2006/relationships"><Relationship Id="rId4" Target="../media/image38.png" Type="http://schemas.openxmlformats.org/officeDocument/2006/relationships/image"/><Relationship Id="rId3" Target="../media/image2.png" Type="http://schemas.openxmlformats.org/officeDocument/2006/relationships/image"/><Relationship Id="rId2" Target="../notesSlides/notesSlide19.xml" Type="http://schemas.openxmlformats.org/officeDocument/2006/relationships/notesSlide"/><Relationship Id="rId1" Target="../slideLayouts/slideLayout1.xml" Type="http://schemas.openxmlformats.org/officeDocument/2006/relationships/slideLayout"/></Relationships>
</file>

<file path=ppt/slides/_rels/slide2.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7.jpg" Type="http://schemas.openxmlformats.org/officeDocument/2006/relationships/image"/><Relationship Id="rId2" Target="../notesSlides/notesSlide2.xml" Type="http://schemas.openxmlformats.org/officeDocument/2006/relationships/notesSlide"/><Relationship Id="rId1" Target="../slideLayouts/slideLayout1.xml" Type="http://schemas.openxmlformats.org/officeDocument/2006/relationships/slideLayout"/></Relationships>
</file>

<file path=ppt/slides/_rels/slide20.xml.rels><?xml version="1.0" encoding="UTF-8" standalone="yes"?><Relationships xmlns="http://schemas.openxmlformats.org/package/2006/relationships"><Relationship Id="rId4" Target="../media/image29.png" Type="http://schemas.openxmlformats.org/officeDocument/2006/relationships/image"/><Relationship Id="rId3" Target="../media/image2.png" Type="http://schemas.openxmlformats.org/officeDocument/2006/relationships/image"/><Relationship Id="rId2" Target="../notesSlides/notesSlide20.xml" Type="http://schemas.openxmlformats.org/officeDocument/2006/relationships/notesSlide"/><Relationship Id="rId1" Target="../slideLayouts/slideLayout1.xml" Type="http://schemas.openxmlformats.org/officeDocument/2006/relationships/slideLayout"/></Relationships>
</file>

<file path=ppt/slides/_rels/slide21.xml.rels><?xml version="1.0" encoding="UTF-8" standalone="yes"?><Relationships xmlns="http://schemas.openxmlformats.org/package/2006/relationships"><Relationship Id="rId4" Target="../media/image2.png" Type="http://schemas.openxmlformats.org/officeDocument/2006/relationships/image"/><Relationship Id="rId3" Target="../media/image14.jpg" Type="http://schemas.openxmlformats.org/officeDocument/2006/relationships/image"/><Relationship Id="rId2" Target="../notesSlides/notesSlide21.xml" Type="http://schemas.openxmlformats.org/officeDocument/2006/relationships/notesSlide"/><Relationship Id="rId1" Target="../slideLayouts/slideLayout1.xml" Type="http://schemas.openxmlformats.org/officeDocument/2006/relationships/slideLayout"/></Relationships>
</file>

<file path=ppt/slides/_rels/slide22.xml.rels><?xml version="1.0" encoding="UTF-8" standalone="yes"?><Relationships xmlns="http://schemas.openxmlformats.org/package/2006/relationships"><Relationship Id="rId4" Target="../media/image2.png" Type="http://schemas.openxmlformats.org/officeDocument/2006/relationships/image"/><Relationship Id="rId3" Target="../media/image31.png" Type="http://schemas.openxmlformats.org/officeDocument/2006/relationships/image"/><Relationship Id="rId2" Target="../notesSlides/notesSlide22.xml" Type="http://schemas.openxmlformats.org/officeDocument/2006/relationships/notesSlide"/><Relationship Id="rId1" Target="../slideLayouts/slideLayout1.xml" Type="http://schemas.openxmlformats.org/officeDocument/2006/relationships/slideLayout"/></Relationships>
</file>

<file path=ppt/slides/_rels/slide23.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15.jpg" Type="http://schemas.openxmlformats.org/officeDocument/2006/relationships/image"/><Relationship Id="rId2" Target="../notesSlides/notesSlide23.xml" Type="http://schemas.openxmlformats.org/officeDocument/2006/relationships/notesSlide"/><Relationship Id="rId1" Target="../slideLayouts/slideLayout1.xml" Type="http://schemas.openxmlformats.org/officeDocument/2006/relationships/slideLayout"/></Relationships>
</file>

<file path=ppt/slides/_rels/slide24.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20.jpg" Type="http://schemas.openxmlformats.org/officeDocument/2006/relationships/image"/><Relationship Id="rId2" Target="../notesSlides/notesSlide24.xml" Type="http://schemas.openxmlformats.org/officeDocument/2006/relationships/notesSlide"/><Relationship Id="rId1" Target="../slideLayouts/slideLayout1.xml" Type="http://schemas.openxmlformats.org/officeDocument/2006/relationships/slideLayout"/></Relationships>
</file>

<file path=ppt/slides/_rels/slide25.xml.rels><?xml version="1.0" encoding="UTF-8" standalone="yes"?><Relationships xmlns="http://schemas.openxmlformats.org/package/2006/relationships"><Relationship Id="rId3" Target="../media/image2.png" Type="http://schemas.openxmlformats.org/officeDocument/2006/relationships/image"/><Relationship Id="rId2" Target="../notesSlides/notesSlide25.xml" Type="http://schemas.openxmlformats.org/officeDocument/2006/relationships/notesSlide"/><Relationship Id="rId1" Target="../slideLayouts/slideLayout1.xml" Type="http://schemas.openxmlformats.org/officeDocument/2006/relationships/slideLayout"/></Relationships>
</file>

<file path=ppt/slides/_rels/slide26.xml.rels><?xml version="1.0" encoding="UTF-8" standalone="yes"?><Relationships xmlns="http://schemas.openxmlformats.org/package/2006/relationships"><Relationship Id="rId3" Target="../media/image2.png" Type="http://schemas.openxmlformats.org/officeDocument/2006/relationships/image"/><Relationship Id="rId2" Target="../notesSlides/notesSlide26.xml" Type="http://schemas.openxmlformats.org/officeDocument/2006/relationships/notesSlide"/><Relationship Id="rId1" Target="../slideLayouts/slideLayout1.xml" Type="http://schemas.openxmlformats.org/officeDocument/2006/relationships/slideLayout"/></Relationships>
</file>

<file path=ppt/slides/_rels/slide27.xml.rels><?xml version="1.0" encoding="UTF-8" standalone="yes"?><Relationships xmlns="http://schemas.openxmlformats.org/package/2006/relationships"><Relationship Id="rId4" Target="../media/image2.png" Type="http://schemas.openxmlformats.org/officeDocument/2006/relationships/image"/><Relationship Id="rId3" Target="../media/image25.png" Type="http://schemas.openxmlformats.org/officeDocument/2006/relationships/image"/><Relationship Id="rId2" Target="../notesSlides/notesSlide27.xml" Type="http://schemas.openxmlformats.org/officeDocument/2006/relationships/notesSlide"/><Relationship Id="rId1" Target="../slideLayouts/slideLayout1.xml" Type="http://schemas.openxmlformats.org/officeDocument/2006/relationships/slideLayout"/></Relationships>
</file>

<file path=ppt/slides/_rels/slide28.xml.rels><?xml version="1.0" encoding="UTF-8" standalone="yes"?><Relationships xmlns="http://schemas.openxmlformats.org/package/2006/relationships"><Relationship Id="rId3" Target="../media/image2.png" Type="http://schemas.openxmlformats.org/officeDocument/2006/relationships/image"/><Relationship Id="rId2" Target="../notesSlides/notesSlide28.xml" Type="http://schemas.openxmlformats.org/officeDocument/2006/relationships/notesSlide"/><Relationship Id="rId1" Target="../slideLayouts/slideLayout1.xml" Type="http://schemas.openxmlformats.org/officeDocument/2006/relationships/slideLayout"/></Relationships>
</file>

<file path=ppt/slides/_rels/slide29.xml.rels><?xml version="1.0" encoding="UTF-8" standalone="yes"?><Relationships xmlns="http://schemas.openxmlformats.org/package/2006/relationships"><Relationship Id="rId4" Target="../media/image43.png" Type="http://schemas.openxmlformats.org/officeDocument/2006/relationships/image"/><Relationship Id="rId3" Target="../media/image2.png" Type="http://schemas.openxmlformats.org/officeDocument/2006/relationships/image"/><Relationship Id="rId2" Target="../notesSlides/notesSlide29.xml" Type="http://schemas.openxmlformats.org/officeDocument/2006/relationships/notesSlide"/><Relationship Id="rId1" Target="../slideLayouts/slideLayout1.xml" Type="http://schemas.openxmlformats.org/officeDocument/2006/relationships/slideLayout"/></Relationships>
</file>

<file path=ppt/slides/_rels/slide3.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8.jpg" Type="http://schemas.openxmlformats.org/officeDocument/2006/relationships/image"/><Relationship Id="rId2" Target="../notesSlides/notesSlide3.xml" Type="http://schemas.openxmlformats.org/officeDocument/2006/relationships/notesSlide"/><Relationship Id="rId1" Target="../slideLayouts/slideLayout1.xml" Type="http://schemas.openxmlformats.org/officeDocument/2006/relationships/slideLayout"/></Relationships>
</file>

<file path=ppt/slides/_rels/slide30.xml.rels><?xml version="1.0" encoding="UTF-8" standalone="yes"?><Relationships xmlns="http://schemas.openxmlformats.org/package/2006/relationships"><Relationship Id="rId6" Target="../media/image30.png" Type="http://schemas.openxmlformats.org/officeDocument/2006/relationships/image"/><Relationship Id="rId5" Target="../media/image28.png" Type="http://schemas.openxmlformats.org/officeDocument/2006/relationships/image"/><Relationship Id="rId4" Target="../media/image33.png" Type="http://schemas.openxmlformats.org/officeDocument/2006/relationships/image"/><Relationship Id="rId3" Target="../media/image42.png" Type="http://schemas.openxmlformats.org/officeDocument/2006/relationships/image"/><Relationship Id="rId2" Target="../notesSlides/notesSlide30.xml" Type="http://schemas.openxmlformats.org/officeDocument/2006/relationships/notesSlide"/><Relationship Id="rId1" Target="../slideLayouts/slideLayout1.xml" Type="http://schemas.openxmlformats.org/officeDocument/2006/relationships/slideLayout"/></Relationships>
</file>

<file path=ppt/slides/_rels/slide31.xml.rels><?xml version="1.0" encoding="UTF-8" standalone="yes"?><Relationships xmlns="http://schemas.openxmlformats.org/package/2006/relationships"><Relationship Id="rId4" Target="../media/image41.png" Type="http://schemas.openxmlformats.org/officeDocument/2006/relationships/image"/><Relationship Id="rId3" Target="../media/image2.png" Type="http://schemas.openxmlformats.org/officeDocument/2006/relationships/image"/><Relationship Id="rId2" Target="../notesSlides/notesSlide31.xml" Type="http://schemas.openxmlformats.org/officeDocument/2006/relationships/notesSlide"/><Relationship Id="rId1" Target="../slideLayouts/slideLayout1.xml" Type="http://schemas.openxmlformats.org/officeDocument/2006/relationships/slideLayout"/></Relationships>
</file>

<file path=ppt/slides/_rels/slide32.xml.rels><?xml version="1.0" encoding="UTF-8" standalone="yes"?><Relationships xmlns="http://schemas.openxmlformats.org/package/2006/relationships"><Relationship Id="rId7" Target="../media/image2.png" Type="http://schemas.openxmlformats.org/officeDocument/2006/relationships/image"/><Relationship Id="rId6" Target="../media/image40.png" Type="http://schemas.openxmlformats.org/officeDocument/2006/relationships/image"/><Relationship Id="rId5" Target="../media/image26.png" Type="http://schemas.openxmlformats.org/officeDocument/2006/relationships/image"/><Relationship Id="rId4" Target="../media/image34.png" Type="http://schemas.openxmlformats.org/officeDocument/2006/relationships/image"/><Relationship Id="rId3" Target="../media/image32.png" Type="http://schemas.openxmlformats.org/officeDocument/2006/relationships/image"/><Relationship Id="rId2" Target="../notesSlides/notesSlide32.xml" Type="http://schemas.openxmlformats.org/officeDocument/2006/relationships/notesSlide"/><Relationship Id="rId1" Target="../slideLayouts/slideLayout1.xml" Type="http://schemas.openxmlformats.org/officeDocument/2006/relationships/slideLayout"/></Relationships>
</file>

<file path=ppt/slides/_rels/slide33.xml.rels><?xml version="1.0" encoding="UTF-8" standalone="yes"?><Relationships xmlns="http://schemas.openxmlformats.org/package/2006/relationships"><Relationship Id="rId5" Target="../media/image5.png" Type="http://schemas.openxmlformats.org/officeDocument/2006/relationships/image"/><Relationship Id="rId4" Target="../media/image1.png" Type="http://schemas.openxmlformats.org/officeDocument/2006/relationships/image"/><Relationship Id="rId3" Target="../media/image24.jpg" Type="http://schemas.openxmlformats.org/officeDocument/2006/relationships/image"/><Relationship Id="rId2" Target="../notesSlides/notesSlide33.xml" Type="http://schemas.openxmlformats.org/officeDocument/2006/relationships/notesSlide"/><Relationship Id="rId1" Target="../slideLayouts/slideLayout1.xml" Type="http://schemas.openxmlformats.org/officeDocument/2006/relationships/slideLayout"/></Relationships>
</file>

<file path=ppt/slides/_rels/slide4.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6.jpg" Type="http://schemas.openxmlformats.org/officeDocument/2006/relationships/image"/><Relationship Id="rId2" Target="../notesSlides/notesSlide4.xml" Type="http://schemas.openxmlformats.org/officeDocument/2006/relationships/notesSlide"/><Relationship Id="rId1" Target="../slideLayouts/slideLayout1.xml" Type="http://schemas.openxmlformats.org/officeDocument/2006/relationships/slideLayout"/></Relationships>
</file>

<file path=ppt/slides/_rels/slide5.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10.jpg" Type="http://schemas.openxmlformats.org/officeDocument/2006/relationships/image"/><Relationship Id="rId2" Target="../notesSlides/notesSlide5.xml" Type="http://schemas.openxmlformats.org/officeDocument/2006/relationships/notesSlide"/><Relationship Id="rId1" Target="../slideLayouts/slideLayout1.xml" Type="http://schemas.openxmlformats.org/officeDocument/2006/relationships/slideLayout"/></Relationships>
</file>

<file path=ppt/slides/_rels/slide6.xml.rels><?xml version="1.0" encoding="UTF-8" standalone="yes"?><Relationships xmlns="http://schemas.openxmlformats.org/package/2006/relationships"><Relationship Id="rId4" Target="../media/image37.png" Type="http://schemas.openxmlformats.org/officeDocument/2006/relationships/image"/><Relationship Id="rId3" Target="../media/image2.png" Type="http://schemas.openxmlformats.org/officeDocument/2006/relationships/image"/><Relationship Id="rId2" Target="../notesSlides/notesSlide6.xml" Type="http://schemas.openxmlformats.org/officeDocument/2006/relationships/notesSlide"/><Relationship Id="rId1" Target="../slideLayouts/slideLayout1.xml" Type="http://schemas.openxmlformats.org/officeDocument/2006/relationships/slideLayout"/></Relationships>
</file>

<file path=ppt/slides/_rels/slide7.xml.rels><?xml version="1.0" encoding="UTF-8" standalone="yes"?><Relationships xmlns="http://schemas.openxmlformats.org/package/2006/relationships"><Relationship Id="rId4" Target="../media/image22.png" Type="http://schemas.openxmlformats.org/officeDocument/2006/relationships/image"/><Relationship Id="rId3" Target="../media/image2.png" Type="http://schemas.openxmlformats.org/officeDocument/2006/relationships/image"/><Relationship Id="rId2" Target="../notesSlides/notesSlide7.xml" Type="http://schemas.openxmlformats.org/officeDocument/2006/relationships/notesSlide"/><Relationship Id="rId1" Target="../slideLayouts/slideLayout1.xml" Type="http://schemas.openxmlformats.org/officeDocument/2006/relationships/slideLayout"/></Relationships>
</file>

<file path=ppt/slides/_rels/slide8.xml.rels><?xml version="1.0" encoding="UTF-8" standalone="yes"?><Relationships xmlns="http://schemas.openxmlformats.org/package/2006/relationships"><Relationship Id="rId4" Target="../media/image23.png" Type="http://schemas.openxmlformats.org/officeDocument/2006/relationships/image"/><Relationship Id="rId3" Target="../media/image2.png" Type="http://schemas.openxmlformats.org/officeDocument/2006/relationships/image"/><Relationship Id="rId2" Target="../notesSlides/notesSlide8.xml" Type="http://schemas.openxmlformats.org/officeDocument/2006/relationships/notesSlide"/><Relationship Id="rId1" Target="../slideLayouts/slideLayout1.xml" Type="http://schemas.openxmlformats.org/officeDocument/2006/relationships/slideLayout"/></Relationships>
</file>

<file path=ppt/slides/_rels/slide9.xml.rels><?xml version="1.0" encoding="UTF-8" standalone="yes"?><Relationships xmlns="http://schemas.openxmlformats.org/package/2006/relationships"><Relationship Id="rId5" Target="../media/image1.png" Type="http://schemas.openxmlformats.org/officeDocument/2006/relationships/image"/><Relationship Id="rId4" Target="../media/image5.png" Type="http://schemas.openxmlformats.org/officeDocument/2006/relationships/image"/><Relationship Id="rId3" Target="../media/image9.jpg" Type="http://schemas.openxmlformats.org/officeDocument/2006/relationships/image"/><Relationship Id="rId2" Target="../notesSlides/notesSlide9.xml" Type="http://schemas.openxmlformats.org/officeDocument/2006/relationships/notesSlide"/><Relationship Id="rId1" Target="../slideLayouts/slideLayout1.xml" Type="http://schemas.openxmlformats.org/officeDocument/2006/relationships/slideLayout"/></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245"/>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55" name="Google Shape;55;p13"/>
          <p:cNvSpPr txBox="1"/>
          <p:nvPr/>
        </p:nvSpPr>
        <p:spPr>
          <a:xfrm>
            <a:off x="914400" y="2974150"/>
            <a:ext cx="2610000" cy="724200"/>
          </a:xfrm>
          <a:prstGeom prst="rect">
            <a:avLst/>
          </a:prstGeom>
          <a:solidFill>
            <a:srgbClr val="EEE46A"/>
          </a:solidFill>
          <a:ln>
            <a:noFill/>
          </a:ln>
        </p:spPr>
        <p:txBody>
          <a:bodyPr anchor="ctr" anchorCtr="0" bIns="91425" lIns="91425" numCol="1" rIns="91425" spcFirstLastPara="1" tIns="91425" wrap="square">
            <a:noAutofit/>
          </a:bodyPr>
          <a:lstStyle/>
          <a:p>
            <a:pPr algn="ctr" indent="0" lvl="0" marL="0" rtl="0">
              <a:spcBef>
                <a:spcPts val="0"/>
              </a:spcBef>
              <a:spcAft>
                <a:spcPts val="0"/>
              </a:spcAft>
              <a:buNone/>
            </a:pPr>
            <a:r>
              <a:rPr altLang="en" lang="en" sz="3200">
                <a:solidFill>
                  <a:srgbClr val="152245"/>
                </a:solidFill>
                <a:latin typeface="Montserrat"/>
                <a:ea typeface="Montserrat"/>
                <a:cs typeface="Montserrat"/>
                <a:sym typeface="Montserrat"/>
              </a:rPr>
              <a:t>TUTAMEN</a:t>
            </a:r>
            <a:endParaRPr sz="3200">
              <a:solidFill>
                <a:srgbClr val="152245"/>
              </a:solidFill>
              <a:latin typeface="Montserrat"/>
              <a:ea typeface="Montserrat"/>
              <a:cs typeface="Montserrat"/>
              <a:sym typeface="Montserrat"/>
            </a:endParaRPr>
          </a:p>
        </p:txBody>
      </p:sp>
      <p:sp>
        <p:nvSpPr>
          <p:cNvPr id="56" name="Google Shape;56;p13"/>
          <p:cNvSpPr txBox="1"/>
          <p:nvPr/>
        </p:nvSpPr>
        <p:spPr>
          <a:xfrm>
            <a:off x="2352675" y="3698350"/>
            <a:ext cx="4672200" cy="507900"/>
          </a:xfrm>
          <a:prstGeom prst="rect">
            <a:avLst/>
          </a:prstGeom>
          <a:solidFill>
            <a:srgbClr val="FFFFFF"/>
          </a:solidFill>
          <a:ln>
            <a:noFill/>
          </a:ln>
        </p:spPr>
        <p:txBody>
          <a:bodyPr anchor="ctr" anchorCtr="0" bIns="91425" lIns="91425" numCol="1" rIns="91425" spcFirstLastPara="1" tIns="91425" wrap="square">
            <a:spAutoFit/>
          </a:bodyPr>
          <a:lstStyle/>
          <a:p>
            <a:pPr algn="ctr" indent="0" lvl="0" marL="0" rtl="0">
              <a:spcBef>
                <a:spcPts val="0"/>
              </a:spcBef>
              <a:spcAft>
                <a:spcPts val="0"/>
              </a:spcAft>
              <a:buNone/>
            </a:pPr>
            <a:r>
              <a:rPr altLang="en" lang="en" sz="2100">
                <a:solidFill>
                  <a:srgbClr val="152245"/>
                </a:solidFill>
                <a:latin typeface="Montserrat Light"/>
                <a:ea typeface="Montserrat Light"/>
                <a:cs typeface="Montserrat Light"/>
                <a:sym typeface="Montserrat Light"/>
              </a:rPr>
              <a:t>Introduction To Plastic Molding</a:t>
            </a:r>
            <a:endParaRPr sz="2100">
              <a:solidFill>
                <a:srgbClr val="152245"/>
              </a:solidFill>
              <a:latin typeface="Montserrat Light"/>
              <a:ea typeface="Montserrat Light"/>
              <a:cs typeface="Montserrat Light"/>
              <a:sym typeface="Montserrat Light"/>
            </a:endParaRPr>
          </a:p>
        </p:txBody>
      </p:sp>
      <p:pic>
        <p:nvPicPr>
          <p:cNvPr id="57" name="Google Shape;57;p13"/>
          <p:cNvPicPr preferRelativeResize="0"/>
          <p:nvPr/>
        </p:nvPicPr>
        <p:blipFill>
          <a:blip r:embed="rId4">
            <a:alphaModFix/>
          </a:blip>
          <a:stretch>
            <a:fillRect/>
          </a:stretch>
        </p:blipFill>
        <p:spPr>
          <a:xfrm>
            <a:off x="6292225" y="889928"/>
            <a:ext cx="1975307" cy="507900"/>
          </a:xfrm>
          <a:prstGeom prst="rect">
            <a:avLst/>
          </a:prstGeom>
          <a:noFill/>
          <a:ln>
            <a:noFill/>
          </a:ln>
        </p:spPr>
      </p:pic>
      <p:pic>
        <p:nvPicPr>
          <p:cNvPr id="58" name="Google Shape;58;p13"/>
          <p:cNvPicPr preferRelativeResize="0"/>
          <p:nvPr/>
        </p:nvPicPr>
        <p:blipFill>
          <a:blip r:embed="rId5">
            <a:alphaModFix/>
          </a:blip>
          <a:stretch>
            <a:fillRect/>
          </a:stretch>
        </p:blipFill>
        <p:spPr>
          <a:xfrm>
            <a:off x="2763150" y="1764463"/>
            <a:ext cx="1532301" cy="16145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grpSp>
        <p:nvGrpSpPr>
          <p:cNvPr id="161" name="Google Shape;161;p22"/>
          <p:cNvGrpSpPr/>
          <p:nvPr/>
        </p:nvGrpSpPr>
        <p:grpSpPr>
          <a:xfrm>
            <a:off x="457190" y="4347100"/>
            <a:ext cx="3425670" cy="323100"/>
            <a:chOff x="457200" y="4347100"/>
            <a:chExt cx="3425670" cy="323100"/>
          </a:xfrm>
        </p:grpSpPr>
        <p:pic>
          <p:nvPicPr>
            <p:cNvPr id="162" name="Google Shape;162;p22"/>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163" name="Google Shape;163;p22"/>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164" name="Google Shape;164;p22"/>
          <p:cNvGrpSpPr/>
          <p:nvPr/>
        </p:nvGrpSpPr>
        <p:grpSpPr>
          <a:xfrm>
            <a:off x="363721" y="1652295"/>
            <a:ext cx="1890557" cy="943195"/>
            <a:chOff x="733410" y="1659300"/>
            <a:chExt cx="1790640" cy="943195"/>
          </a:xfrm>
        </p:grpSpPr>
        <p:sp>
          <p:nvSpPr>
            <p:cNvPr id="165" name="Google Shape;165;p22"/>
            <p:cNvSpPr txBox="1"/>
            <p:nvPr/>
          </p:nvSpPr>
          <p:spPr>
            <a:xfrm>
              <a:off x="733410" y="1802095"/>
              <a:ext cx="1551900" cy="800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M</a:t>
              </a:r>
              <a:r>
                <a:rPr altLang="en" lang="en" sz="2000">
                  <a:solidFill>
                    <a:srgbClr val="152245"/>
                  </a:solidFill>
                  <a:latin typeface="Montserrat Medium"/>
                  <a:ea typeface="Montserrat Medium"/>
                  <a:cs typeface="Montserrat Medium"/>
                  <a:sym typeface="Montserrat Medium"/>
                </a:rPr>
                <a:t>olding</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Process</a:t>
              </a:r>
              <a:endParaRPr sz="2000">
                <a:solidFill>
                  <a:srgbClr val="152245"/>
                </a:solidFill>
                <a:latin typeface="Montserrat Medium"/>
                <a:ea typeface="Montserrat Medium"/>
                <a:cs typeface="Montserrat Medium"/>
                <a:sym typeface="Montserrat Medium"/>
              </a:endParaRPr>
            </a:p>
          </p:txBody>
        </p:sp>
        <p:sp>
          <p:nvSpPr>
            <p:cNvPr id="166" name="Google Shape;166;p22"/>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167" name="Google Shape;167;p22"/>
          <p:cNvPicPr preferRelativeResize="0"/>
          <p:nvPr/>
        </p:nvPicPr>
        <p:blipFill>
          <a:blip r:embed="rId4">
            <a:alphaModFix/>
          </a:blip>
          <a:stretch>
            <a:fillRect/>
          </a:stretch>
        </p:blipFill>
        <p:spPr>
          <a:xfrm>
            <a:off x="2740725" y="733325"/>
            <a:ext cx="5946076" cy="3161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pic>
        <p:nvPicPr>
          <p:cNvPr id="172" name="Google Shape;172;p23"/>
          <p:cNvPicPr preferRelativeResize="0"/>
          <p:nvPr/>
        </p:nvPicPr>
        <p:blipFill>
          <a:blip r:embed="rId3">
            <a:alphaModFix/>
          </a:blip>
          <a:stretch>
            <a:fillRect/>
          </a:stretch>
        </p:blipFill>
        <p:spPr>
          <a:xfrm>
            <a:off x="362299" y="2622055"/>
            <a:ext cx="3047825" cy="2043050"/>
          </a:xfrm>
          <a:prstGeom prst="rect">
            <a:avLst/>
          </a:prstGeom>
          <a:noFill/>
          <a:ln>
            <a:noFill/>
          </a:ln>
        </p:spPr>
      </p:pic>
      <p:sp>
        <p:nvSpPr>
          <p:cNvPr id="173" name="Google Shape;173;p23"/>
          <p:cNvSpPr/>
          <p:nvPr/>
        </p:nvSpPr>
        <p:spPr>
          <a:xfrm flipH="1" rot="5400000">
            <a:off x="3942000" y="-58500"/>
            <a:ext cx="5143500" cy="52605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174" name="Google Shape;174;p23"/>
          <p:cNvPicPr preferRelativeResize="0"/>
          <p:nvPr/>
        </p:nvPicPr>
        <p:blipFill>
          <a:blip r:embed="rId4">
            <a:alphaModFix amt="11000"/>
          </a:blip>
          <a:stretch>
            <a:fillRect/>
          </a:stretch>
        </p:blipFill>
        <p:spPr>
          <a:xfrm>
            <a:off x="4878475" y="2327652"/>
            <a:ext cx="2660375" cy="2335800"/>
          </a:xfrm>
          <a:prstGeom prst="rect">
            <a:avLst/>
          </a:prstGeom>
          <a:noFill/>
          <a:ln>
            <a:noFill/>
          </a:ln>
        </p:spPr>
      </p:pic>
      <p:grpSp>
        <p:nvGrpSpPr>
          <p:cNvPr id="175" name="Google Shape;175;p23"/>
          <p:cNvGrpSpPr/>
          <p:nvPr/>
        </p:nvGrpSpPr>
        <p:grpSpPr>
          <a:xfrm>
            <a:off x="5475019" y="4347100"/>
            <a:ext cx="3394166" cy="323100"/>
            <a:chOff x="457200" y="4347100"/>
            <a:chExt cx="3394166" cy="323100"/>
          </a:xfrm>
        </p:grpSpPr>
        <p:pic>
          <p:nvPicPr>
            <p:cNvPr id="176" name="Google Shape;176;p23"/>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177" name="Google Shape;177;p23"/>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FFFFFF"/>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grpSp>
        <p:nvGrpSpPr>
          <p:cNvPr id="178" name="Google Shape;178;p23"/>
          <p:cNvGrpSpPr/>
          <p:nvPr/>
        </p:nvGrpSpPr>
        <p:grpSpPr>
          <a:xfrm>
            <a:off x="4347250" y="480050"/>
            <a:ext cx="1857702" cy="2913300"/>
            <a:chOff x="609295" y="1659300"/>
            <a:chExt cx="3912600" cy="2913300"/>
          </a:xfrm>
        </p:grpSpPr>
        <p:sp>
          <p:nvSpPr>
            <p:cNvPr id="179" name="Google Shape;179;p23"/>
            <p:cNvSpPr txBox="1"/>
            <p:nvPr/>
          </p:nvSpPr>
          <p:spPr>
            <a:xfrm>
              <a:off x="609295" y="1802100"/>
              <a:ext cx="3912600" cy="27705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1200">
                  <a:solidFill>
                    <a:srgbClr val="FFFFFF"/>
                  </a:solidFill>
                  <a:latin typeface="Montserrat Thin"/>
                  <a:ea typeface="Montserrat Thin"/>
                  <a:cs typeface="Montserrat Thin"/>
                  <a:sym typeface="Montserrat Thin"/>
                </a:rPr>
                <a:t>Plastic Injection molding process is the principal method for manufacturing plastic parts. Plastic is known to be a very resourceful and cost-effective material that is used in many applications. Although the tooling can be expensive, the cost per part ends up being very low.</a:t>
              </a:r>
              <a:endParaRPr sz="1200">
                <a:solidFill>
                  <a:srgbClr val="FFFFFF"/>
                </a:solidFill>
                <a:latin typeface="Montserrat Thin"/>
                <a:ea typeface="Montserrat Thin"/>
                <a:cs typeface="Montserrat Thin"/>
                <a:sym typeface="Montserrat Thin"/>
              </a:endParaRPr>
            </a:p>
          </p:txBody>
        </p:sp>
        <p:sp>
          <p:nvSpPr>
            <p:cNvPr id="180" name="Google Shape;180;p23"/>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
        <p:nvSpPr>
          <p:cNvPr id="181" name="Google Shape;181;p23"/>
          <p:cNvSpPr txBox="1"/>
          <p:nvPr/>
        </p:nvSpPr>
        <p:spPr>
          <a:xfrm>
            <a:off x="6498425" y="622850"/>
            <a:ext cx="2188500" cy="326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1000">
                <a:solidFill>
                  <a:srgbClr val="FFFFFF"/>
                </a:solidFill>
                <a:latin typeface="Montserrat Thin"/>
                <a:ea typeface="Montserrat Thin"/>
                <a:cs typeface="Montserrat Thin"/>
                <a:sym typeface="Montserrat Thin"/>
              </a:rPr>
              <a:t>The injection molding process involves taking plastic in the form of pellets or granules and heating these bits and pieces until a liquified state is obtained. This transition is known as plasticizing. If the melt temperature is too low the pressures will tend to rise and cause flashing or short shots in the part. If the temperature is too high you can encounter mechanical failure of the part due to material degradation. In the design process you must keep this in mind because if your part is not able to accept the melt without suffering other problems, you will have wasted time and money.</a:t>
            </a:r>
            <a:endParaRPr sz="1000">
              <a:solidFill>
                <a:srgbClr val="FFFFFF"/>
              </a:solidFill>
              <a:latin typeface="Montserrat Thin"/>
              <a:ea typeface="Montserrat Thin"/>
              <a:cs typeface="Montserrat Thin"/>
              <a:sym typeface="Montserrat Thin"/>
            </a:endParaRPr>
          </a:p>
        </p:txBody>
      </p:sp>
      <p:pic>
        <p:nvPicPr>
          <p:cNvPr id="182" name="Google Shape;182;p23"/>
          <p:cNvPicPr preferRelativeResize="0"/>
          <p:nvPr/>
        </p:nvPicPr>
        <p:blipFill>
          <a:blip r:embed="rId6">
            <a:alphaModFix/>
          </a:blip>
          <a:stretch>
            <a:fillRect/>
          </a:stretch>
        </p:blipFill>
        <p:spPr>
          <a:xfrm>
            <a:off x="493025" y="504305"/>
            <a:ext cx="2786401" cy="1955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grpSp>
        <p:nvGrpSpPr>
          <p:cNvPr id="187" name="Google Shape;187;p24"/>
          <p:cNvGrpSpPr/>
          <p:nvPr/>
        </p:nvGrpSpPr>
        <p:grpSpPr>
          <a:xfrm>
            <a:off x="457190" y="4347100"/>
            <a:ext cx="3425670" cy="323100"/>
            <a:chOff x="457200" y="4347100"/>
            <a:chExt cx="3425670" cy="323100"/>
          </a:xfrm>
        </p:grpSpPr>
        <p:pic>
          <p:nvPicPr>
            <p:cNvPr id="188" name="Google Shape;188;p24"/>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189" name="Google Shape;189;p24"/>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190" name="Google Shape;190;p24"/>
          <p:cNvGrpSpPr/>
          <p:nvPr/>
        </p:nvGrpSpPr>
        <p:grpSpPr>
          <a:xfrm>
            <a:off x="363700" y="561046"/>
            <a:ext cx="3908110" cy="3559804"/>
            <a:chOff x="733415" y="1659300"/>
            <a:chExt cx="7486800" cy="3559804"/>
          </a:xfrm>
        </p:grpSpPr>
        <p:sp>
          <p:nvSpPr>
            <p:cNvPr id="191" name="Google Shape;191;p24"/>
            <p:cNvSpPr txBox="1"/>
            <p:nvPr/>
          </p:nvSpPr>
          <p:spPr>
            <a:xfrm>
              <a:off x="733415" y="1802104"/>
              <a:ext cx="7486800" cy="34170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Molding Process</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rPr altLang="en" lang="en" sz="1000">
                  <a:solidFill>
                    <a:srgbClr val="152245"/>
                  </a:solidFill>
                  <a:latin typeface="Montserrat Light"/>
                  <a:ea typeface="Montserrat Light"/>
                  <a:cs typeface="Montserrat Light"/>
                  <a:sym typeface="Montserrat Light"/>
                </a:rPr>
                <a:t>Once the material is liquified it is forced into a mold where it is allowed to "chill". If all goes well, you will have the part that you were trying to build. During this cooling phase, more pellets are loaded from the hopper into the barrel which heats these pellets to the melt state. The mold is then opened and the part is ejected. The mold is closed and the cycle begins again.</a:t>
              </a:r>
              <a:endParaRPr sz="1000">
                <a:solidFill>
                  <a:srgbClr val="152245"/>
                </a:solidFill>
                <a:latin typeface="Montserrat Light"/>
                <a:ea typeface="Montserrat Light"/>
                <a:cs typeface="Montserrat Light"/>
                <a:sym typeface="Montserrat Light"/>
              </a:endParaRPr>
            </a:p>
            <a:p>
              <a:pPr algn="l" indent="0" lvl="0" marL="0" rtl="0">
                <a:spcBef>
                  <a:spcPts val="0"/>
                </a:spcBef>
                <a:spcAft>
                  <a:spcPts val="0"/>
                </a:spcAft>
                <a:buClr>
                  <a:schemeClr val="dk1"/>
                </a:buClr>
                <a:buSzPts val="1100"/>
                <a:buFont typeface="Arial"/>
                <a:buNone/>
              </a:pPr>
              <a:r>
                <a:t/>
              </a:r>
              <a:endParaRPr sz="1000">
                <a:solidFill>
                  <a:srgbClr val="152245"/>
                </a:solidFill>
                <a:latin typeface="Montserrat Light"/>
                <a:ea typeface="Montserrat Light"/>
                <a:cs typeface="Montserrat Light"/>
                <a:sym typeface="Montserrat Light"/>
              </a:endParaRPr>
            </a:p>
            <a:p>
              <a:pPr algn="l" indent="0" lvl="0" marL="0" rtl="0">
                <a:spcBef>
                  <a:spcPts val="0"/>
                </a:spcBef>
                <a:spcAft>
                  <a:spcPts val="0"/>
                </a:spcAft>
                <a:buNone/>
              </a:pPr>
              <a:r>
                <a:rPr altLang="en" lang="en" sz="1000">
                  <a:solidFill>
                    <a:srgbClr val="152245"/>
                  </a:solidFill>
                  <a:latin typeface="Montserrat Light"/>
                  <a:ea typeface="Montserrat Light"/>
                  <a:cs typeface="Montserrat Light"/>
                  <a:sym typeface="Montserrat Light"/>
                </a:rPr>
                <a:t>There are two types of injectors. The first is a simple ram that travels forward to inject the plastic and back to receive more pellets. This unit relies only on the heat of the barrel to melt the plastic. The second type of ram is a combination of the first with the addition of threads along the ram that serve two purposes. The first purpose is to draw plastic pellets into the barrel as the ram is reversed. The second is to aid in the melt process by adding mechanical fraction to the heat equation.</a:t>
              </a:r>
              <a:endParaRPr sz="1000">
                <a:solidFill>
                  <a:srgbClr val="152245"/>
                </a:solidFill>
                <a:latin typeface="Montserrat Light"/>
                <a:ea typeface="Montserrat Light"/>
                <a:cs typeface="Montserrat Light"/>
                <a:sym typeface="Montserrat Light"/>
              </a:endParaRPr>
            </a:p>
          </p:txBody>
        </p:sp>
        <p:sp>
          <p:nvSpPr>
            <p:cNvPr id="192" name="Google Shape;192;p24"/>
            <p:cNvSpPr/>
            <p:nvPr/>
          </p:nvSpPr>
          <p:spPr>
            <a:xfrm>
              <a:off x="932062"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193" name="Google Shape;193;p24"/>
          <p:cNvPicPr preferRelativeResize="0"/>
          <p:nvPr/>
        </p:nvPicPr>
        <p:blipFill>
          <a:blip r:embed="rId4">
            <a:alphaModFix/>
          </a:blip>
          <a:stretch>
            <a:fillRect/>
          </a:stretch>
        </p:blipFill>
        <p:spPr>
          <a:xfrm>
            <a:off x="4594100" y="1222687"/>
            <a:ext cx="4092700" cy="2581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pic>
        <p:nvPicPr>
          <p:cNvPr id="198" name="Google Shape;198;p25"/>
          <p:cNvPicPr preferRelativeResize="0"/>
          <p:nvPr/>
        </p:nvPicPr>
        <p:blipFill rotWithShape="1">
          <a:blip r:embed="rId3">
            <a:alphaModFix/>
          </a:blip>
          <a:srcRect b="0" l="44038" r="11135" t="0"/>
          <a:stretch/>
        </p:blipFill>
        <p:spPr>
          <a:xfrm>
            <a:off x="5687200" y="0"/>
            <a:ext cx="3456798" cy="5143500"/>
          </a:xfrm>
          <a:prstGeom prst="rect">
            <a:avLst/>
          </a:prstGeom>
          <a:noFill/>
          <a:ln>
            <a:noFill/>
          </a:ln>
        </p:spPr>
      </p:pic>
      <p:sp>
        <p:nvSpPr>
          <p:cNvPr id="199" name="Google Shape;199;p25"/>
          <p:cNvSpPr/>
          <p:nvPr/>
        </p:nvSpPr>
        <p:spPr>
          <a:xfrm rot="-5400000">
            <a:off x="384000" y="-384000"/>
            <a:ext cx="5143500" cy="59115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200" name="Google Shape;200;p25"/>
          <p:cNvPicPr preferRelativeResize="0"/>
          <p:nvPr/>
        </p:nvPicPr>
        <p:blipFill>
          <a:blip r:embed="rId4">
            <a:alphaModFix amt="11000"/>
          </a:blip>
          <a:stretch>
            <a:fillRect/>
          </a:stretch>
        </p:blipFill>
        <p:spPr>
          <a:xfrm>
            <a:off x="942625" y="2327652"/>
            <a:ext cx="2660375" cy="2335800"/>
          </a:xfrm>
          <a:prstGeom prst="rect">
            <a:avLst/>
          </a:prstGeom>
          <a:noFill/>
          <a:ln>
            <a:noFill/>
          </a:ln>
        </p:spPr>
      </p:pic>
      <p:grpSp>
        <p:nvGrpSpPr>
          <p:cNvPr id="201" name="Google Shape;201;p25"/>
          <p:cNvGrpSpPr/>
          <p:nvPr/>
        </p:nvGrpSpPr>
        <p:grpSpPr>
          <a:xfrm>
            <a:off x="381025" y="480050"/>
            <a:ext cx="5021477" cy="3690600"/>
            <a:chOff x="733434" y="1659300"/>
            <a:chExt cx="4269600" cy="3690600"/>
          </a:xfrm>
        </p:grpSpPr>
        <p:sp>
          <p:nvSpPr>
            <p:cNvPr id="202" name="Google Shape;202;p25"/>
            <p:cNvSpPr txBox="1"/>
            <p:nvPr/>
          </p:nvSpPr>
          <p:spPr>
            <a:xfrm>
              <a:off x="733434" y="1802100"/>
              <a:ext cx="4269600" cy="35478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950">
                  <a:solidFill>
                    <a:srgbClr val="FFFFFF"/>
                  </a:solidFill>
                  <a:latin typeface="Montserrat"/>
                  <a:ea typeface="Montserrat"/>
                  <a:cs typeface="Montserrat"/>
                  <a:sym typeface="Montserrat"/>
                </a:rPr>
                <a:t>Problem Areas</a:t>
              </a:r>
              <a:endParaRPr b="1" sz="95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950">
                  <a:solidFill>
                    <a:srgbClr val="FFFFFF"/>
                  </a:solidFill>
                  <a:latin typeface="Montserrat Thin"/>
                  <a:ea typeface="Montserrat Thin"/>
                  <a:cs typeface="Montserrat Thin"/>
                  <a:sym typeface="Montserrat Thin"/>
                </a:rPr>
                <a:t>Surface is not smooth: Melt temperature may be too high causing resin decomposition and gas evolution (bubbles). Excessive moisture in the resin. Low pressure causing incomplete filling of mold.</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950">
                  <a:solidFill>
                    <a:srgbClr val="FFFFFF"/>
                  </a:solidFill>
                  <a:latin typeface="Montserrat"/>
                  <a:ea typeface="Montserrat"/>
                  <a:cs typeface="Montserrat"/>
                  <a:sym typeface="Montserrat"/>
                </a:rPr>
                <a:t>Burned Parts</a:t>
              </a:r>
              <a:endParaRPr b="1" sz="95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950">
                  <a:solidFill>
                    <a:srgbClr val="FFFFFF"/>
                  </a:solidFill>
                  <a:latin typeface="Montserrat Thin"/>
                  <a:ea typeface="Montserrat Thin"/>
                  <a:cs typeface="Montserrat Thin"/>
                  <a:sym typeface="Montserrat Thin"/>
                </a:rPr>
                <a:t>Melt temperature may be too high. Polymer may be becoming trapped and degrading in the injection nozzle. Cycle time may be too long allowing the resin to overheat.</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950">
                  <a:solidFill>
                    <a:schemeClr val="lt1"/>
                  </a:solidFill>
                  <a:latin typeface="Montserrat"/>
                  <a:ea typeface="Montserrat"/>
                  <a:cs typeface="Montserrat"/>
                  <a:sym typeface="Montserrat"/>
                </a:rPr>
                <a:t>Injection</a:t>
              </a:r>
              <a:endParaRPr b="1" sz="950">
                <a:solidFill>
                  <a:schemeClr val="lt1"/>
                </a:solidFill>
                <a:latin typeface="Montserrat"/>
                <a:ea typeface="Montserrat"/>
                <a:cs typeface="Montserrat"/>
                <a:sym typeface="Montserrat"/>
              </a:endParaRPr>
            </a:p>
            <a:p>
              <a:pPr algn="l" indent="0" lvl="0" marL="0" rtl="0">
                <a:spcBef>
                  <a:spcPts val="0"/>
                </a:spcBef>
                <a:spcAft>
                  <a:spcPts val="0"/>
                </a:spcAft>
                <a:buNone/>
              </a:pPr>
              <a:r>
                <a:rPr altLang="en" lang="en" sz="950">
                  <a:solidFill>
                    <a:schemeClr val="lt1"/>
                  </a:solidFill>
                  <a:latin typeface="Montserrat Thin"/>
                  <a:ea typeface="Montserrat Thin"/>
                  <a:cs typeface="Montserrat Thin"/>
                  <a:sym typeface="Montserrat Thin"/>
                </a:rPr>
                <a:t>Injection stroke may be too small for mold (ie. not enough resin is being injected). Injection speed may be too slow causing freezing before mold is filled. Part disfigured: Uneven surface temperature of the molds. Non-uniform wall thickness of mold design.</a:t>
              </a:r>
              <a:endParaRPr sz="950">
                <a:solidFill>
                  <a:schemeClr val="lt1"/>
                </a:solidFill>
                <a:latin typeface="Montserrat Thin"/>
                <a:ea typeface="Montserrat Thin"/>
                <a:cs typeface="Montserrat Thin"/>
                <a:sym typeface="Montserrat Thin"/>
              </a:endParaRPr>
            </a:p>
            <a:p>
              <a:pPr algn="l" indent="0" lvl="0" marL="0" rtl="0">
                <a:spcBef>
                  <a:spcPts val="0"/>
                </a:spcBef>
                <a:spcAft>
                  <a:spcPts val="0"/>
                </a:spcAft>
                <a:buNone/>
              </a:pPr>
              <a:r>
                <a:t/>
              </a:r>
              <a:endParaRPr sz="950">
                <a:solidFill>
                  <a:schemeClr val="lt1"/>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950">
                  <a:solidFill>
                    <a:schemeClr val="lt1"/>
                  </a:solidFill>
                  <a:latin typeface="Montserrat"/>
                  <a:ea typeface="Montserrat"/>
                  <a:cs typeface="Montserrat"/>
                  <a:sym typeface="Montserrat"/>
                </a:rPr>
                <a:t>Design</a:t>
              </a:r>
              <a:endParaRPr b="1" sz="950">
                <a:solidFill>
                  <a:schemeClr val="lt1"/>
                </a:solidFill>
                <a:latin typeface="Montserrat"/>
                <a:ea typeface="Montserrat"/>
                <a:cs typeface="Montserrat"/>
                <a:sym typeface="Montserrat"/>
              </a:endParaRPr>
            </a:p>
            <a:p>
              <a:pPr algn="l" indent="0" lvl="0" marL="0" rtl="0">
                <a:spcBef>
                  <a:spcPts val="0"/>
                </a:spcBef>
                <a:spcAft>
                  <a:spcPts val="0"/>
                </a:spcAft>
                <a:buNone/>
              </a:pPr>
              <a:r>
                <a:rPr altLang="en" lang="en" sz="950">
                  <a:solidFill>
                    <a:schemeClr val="lt1"/>
                  </a:solidFill>
                  <a:latin typeface="Montserrat Thin"/>
                  <a:ea typeface="Montserrat Thin"/>
                  <a:cs typeface="Montserrat Thin"/>
                  <a:sym typeface="Montserrat Thin"/>
                </a:rPr>
                <a:t>Part design should include draft features to facilitate removal from the mold. This can be evaluated in many of today's 3D CAD programs before starting the mold. Draft angles as low as one half a degree can be used in some situations. Typical draft angles should be about 1 to 2 degrees. Depending on the tolerance limit requirements most parts can be manufactured using Injection molding. The more complex the part the more complex the mold and the higher the cost.</a:t>
              </a:r>
              <a:endParaRPr sz="950">
                <a:solidFill>
                  <a:schemeClr val="lt1"/>
                </a:solidFill>
                <a:latin typeface="Montserrat Thin"/>
                <a:ea typeface="Montserrat Thin"/>
                <a:cs typeface="Montserrat Thin"/>
                <a:sym typeface="Montserrat Thin"/>
              </a:endParaRPr>
            </a:p>
          </p:txBody>
        </p:sp>
        <p:sp>
          <p:nvSpPr>
            <p:cNvPr id="203" name="Google Shape;203;p25"/>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204" name="Google Shape;204;p25"/>
          <p:cNvGrpSpPr/>
          <p:nvPr/>
        </p:nvGrpSpPr>
        <p:grpSpPr>
          <a:xfrm>
            <a:off x="457194" y="4347100"/>
            <a:ext cx="3394166" cy="323100"/>
            <a:chOff x="457200" y="4347100"/>
            <a:chExt cx="3394166" cy="323100"/>
          </a:xfrm>
        </p:grpSpPr>
        <p:pic>
          <p:nvPicPr>
            <p:cNvPr id="205" name="Google Shape;205;p25"/>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206" name="Google Shape;206;p25"/>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pic>
        <p:nvPicPr>
          <p:cNvPr id="211" name="Google Shape;211;p26"/>
          <p:cNvPicPr preferRelativeResize="0"/>
          <p:nvPr/>
        </p:nvPicPr>
        <p:blipFill rotWithShape="1">
          <a:blip r:embed="rId3">
            <a:alphaModFix/>
          </a:blip>
          <a:srcRect b="0" l="24817" r="24822" t="0"/>
          <a:stretch/>
        </p:blipFill>
        <p:spPr>
          <a:xfrm>
            <a:off x="0" y="0"/>
            <a:ext cx="3883500" cy="5143500"/>
          </a:xfrm>
          <a:prstGeom prst="rect">
            <a:avLst/>
          </a:prstGeom>
          <a:noFill/>
          <a:ln>
            <a:noFill/>
          </a:ln>
        </p:spPr>
      </p:pic>
      <p:sp>
        <p:nvSpPr>
          <p:cNvPr id="212" name="Google Shape;212;p26"/>
          <p:cNvSpPr/>
          <p:nvPr/>
        </p:nvSpPr>
        <p:spPr>
          <a:xfrm flipH="1" rot="5400000">
            <a:off x="3942000" y="-58500"/>
            <a:ext cx="5143500" cy="52605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213" name="Google Shape;213;p26"/>
          <p:cNvPicPr preferRelativeResize="0"/>
          <p:nvPr/>
        </p:nvPicPr>
        <p:blipFill>
          <a:blip r:embed="rId4">
            <a:alphaModFix amt="11000"/>
          </a:blip>
          <a:stretch>
            <a:fillRect/>
          </a:stretch>
        </p:blipFill>
        <p:spPr>
          <a:xfrm>
            <a:off x="4878475" y="2327652"/>
            <a:ext cx="2660375" cy="2335800"/>
          </a:xfrm>
          <a:prstGeom prst="rect">
            <a:avLst/>
          </a:prstGeom>
          <a:noFill/>
          <a:ln>
            <a:noFill/>
          </a:ln>
        </p:spPr>
      </p:pic>
      <p:grpSp>
        <p:nvGrpSpPr>
          <p:cNvPr id="214" name="Google Shape;214;p26"/>
          <p:cNvGrpSpPr/>
          <p:nvPr/>
        </p:nvGrpSpPr>
        <p:grpSpPr>
          <a:xfrm>
            <a:off x="5475019" y="4347100"/>
            <a:ext cx="3394166" cy="323100"/>
            <a:chOff x="457200" y="4347100"/>
            <a:chExt cx="3394166" cy="323100"/>
          </a:xfrm>
        </p:grpSpPr>
        <p:pic>
          <p:nvPicPr>
            <p:cNvPr id="215" name="Google Shape;215;p26"/>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216" name="Google Shape;216;p26"/>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grpSp>
        <p:nvGrpSpPr>
          <p:cNvPr id="217" name="Google Shape;217;p26"/>
          <p:cNvGrpSpPr/>
          <p:nvPr/>
        </p:nvGrpSpPr>
        <p:grpSpPr>
          <a:xfrm>
            <a:off x="4347250" y="480050"/>
            <a:ext cx="4339577" cy="3721500"/>
            <a:chOff x="609295" y="1659300"/>
            <a:chExt cx="9139800" cy="3721500"/>
          </a:xfrm>
        </p:grpSpPr>
        <p:sp>
          <p:nvSpPr>
            <p:cNvPr id="218" name="Google Shape;218;p26"/>
            <p:cNvSpPr txBox="1"/>
            <p:nvPr/>
          </p:nvSpPr>
          <p:spPr>
            <a:xfrm>
              <a:off x="609295" y="1802100"/>
              <a:ext cx="9139800" cy="35787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Clr>
                  <a:schemeClr val="dk1"/>
                </a:buClr>
                <a:buSzPts val="1100"/>
                <a:buFont typeface="Arial"/>
                <a:buNone/>
              </a:pPr>
              <a:r>
                <a:rPr altLang="en" b="1" lang="en" sz="1050">
                  <a:solidFill>
                    <a:srgbClr val="FFFFFF"/>
                  </a:solidFill>
                  <a:latin typeface="Montserrat"/>
                  <a:ea typeface="Montserrat"/>
                  <a:cs typeface="Montserrat"/>
                  <a:sym typeface="Montserrat"/>
                </a:rPr>
                <a:t>Wall Thickness</a:t>
              </a:r>
              <a:endParaRPr b="1" sz="1050">
                <a:solidFill>
                  <a:srgbClr val="FFFFFF"/>
                </a:solidFill>
                <a:latin typeface="Montserrat"/>
                <a:ea typeface="Montserrat"/>
                <a:cs typeface="Montserrat"/>
                <a:sym typeface="Montserrat"/>
              </a:endParaRPr>
            </a:p>
            <a:p>
              <a:pPr algn="l" indent="0" lvl="0" marL="0" rtl="0">
                <a:spcBef>
                  <a:spcPts val="0"/>
                </a:spcBef>
                <a:spcAft>
                  <a:spcPts val="0"/>
                </a:spcAft>
                <a:buClr>
                  <a:schemeClr val="dk1"/>
                </a:buClr>
                <a:buSzPts val="1100"/>
                <a:buFont typeface="Arial"/>
                <a:buNone/>
              </a:pPr>
              <a:r>
                <a:rPr altLang="en" lang="en" sz="1050">
                  <a:solidFill>
                    <a:srgbClr val="FFFFFF"/>
                  </a:solidFill>
                  <a:latin typeface="Montserrat Thin"/>
                  <a:ea typeface="Montserrat Thin"/>
                  <a:cs typeface="Montserrat Thin"/>
                  <a:sym typeface="Montserrat Thin"/>
                </a:rPr>
                <a:t>It is possible to build parts with very thin walls, as well as thick walls. When the two come together is when you run into problems.  Plastic flows much differently in thick regions than thinner regions. Keeping the thickness uniform will help in the predictability of the part as well as lessen the cost of the mold.  With uniform wall thicknesses you will lessen the chance of warpage due to uneven shrinkage. Remember that the thicker the wall the more mass and the more mass the more heat there is to dissipate.</a:t>
              </a:r>
              <a:endParaRPr sz="105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t/>
              </a:r>
              <a:endParaRPr sz="105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rPr altLang="en" b="1" lang="en" sz="1050">
                  <a:solidFill>
                    <a:srgbClr val="FFFFFF"/>
                  </a:solidFill>
                  <a:latin typeface="Montserrat"/>
                  <a:ea typeface="Montserrat"/>
                  <a:cs typeface="Montserrat"/>
                  <a:sym typeface="Montserrat"/>
                </a:rPr>
                <a:t>Corners and Radiuses</a:t>
              </a:r>
              <a:endParaRPr b="1" sz="105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1050">
                  <a:solidFill>
                    <a:srgbClr val="FFFFFF"/>
                  </a:solidFill>
                  <a:latin typeface="Montserrat Thin"/>
                  <a:ea typeface="Montserrat Thin"/>
                  <a:cs typeface="Montserrat Thin"/>
                  <a:sym typeface="Montserrat Thin"/>
                </a:rPr>
                <a:t>A good rule to follow is to keep to a size that will maintain strength, but not so large that it will create problems. Also maintaining a uniform wall thickness at corners. If you have pins you should not have a larger diameter than the thickness of the wall it is extruded from. Cross walls should follow the same rule. The minimum radii should not be less than 1/4 minimum wall thickness. Design for radii to be 1/2 to 3/4 of the nominal wall thickness. When significant stress is present, design in larger radius as a larger radius distributes stress uniformly.</a:t>
              </a:r>
              <a:endParaRPr sz="1050">
                <a:solidFill>
                  <a:srgbClr val="FFFFFF"/>
                </a:solidFill>
                <a:latin typeface="Montserrat Thin"/>
                <a:ea typeface="Montserrat Thin"/>
                <a:cs typeface="Montserrat Thin"/>
                <a:sym typeface="Montserrat Thin"/>
              </a:endParaRPr>
            </a:p>
          </p:txBody>
        </p:sp>
        <p:sp>
          <p:nvSpPr>
            <p:cNvPr id="219" name="Google Shape;219;p26"/>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pic>
        <p:nvPicPr>
          <p:cNvPr id="224" name="Google Shape;224;p27"/>
          <p:cNvPicPr preferRelativeResize="0"/>
          <p:nvPr/>
        </p:nvPicPr>
        <p:blipFill rotWithShape="1">
          <a:blip r:embed="rId3">
            <a:alphaModFix/>
          </a:blip>
          <a:srcRect b="0" l="28483" r="26689" t="0"/>
          <a:stretch/>
        </p:blipFill>
        <p:spPr>
          <a:xfrm>
            <a:off x="5687200" y="0"/>
            <a:ext cx="3456798" cy="5143500"/>
          </a:xfrm>
          <a:prstGeom prst="rect">
            <a:avLst/>
          </a:prstGeom>
          <a:noFill/>
          <a:ln>
            <a:noFill/>
          </a:ln>
        </p:spPr>
      </p:pic>
      <p:sp>
        <p:nvSpPr>
          <p:cNvPr id="225" name="Google Shape;225;p27"/>
          <p:cNvSpPr/>
          <p:nvPr/>
        </p:nvSpPr>
        <p:spPr>
          <a:xfrm rot="-5400000">
            <a:off x="384000" y="-384000"/>
            <a:ext cx="5143500" cy="59115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226" name="Google Shape;226;p27"/>
          <p:cNvPicPr preferRelativeResize="0"/>
          <p:nvPr/>
        </p:nvPicPr>
        <p:blipFill>
          <a:blip r:embed="rId4">
            <a:alphaModFix amt="11000"/>
          </a:blip>
          <a:stretch>
            <a:fillRect/>
          </a:stretch>
        </p:blipFill>
        <p:spPr>
          <a:xfrm>
            <a:off x="942625" y="2327652"/>
            <a:ext cx="2660375" cy="2335800"/>
          </a:xfrm>
          <a:prstGeom prst="rect">
            <a:avLst/>
          </a:prstGeom>
          <a:noFill/>
          <a:ln>
            <a:noFill/>
          </a:ln>
        </p:spPr>
      </p:pic>
      <p:grpSp>
        <p:nvGrpSpPr>
          <p:cNvPr id="227" name="Google Shape;227;p27"/>
          <p:cNvGrpSpPr/>
          <p:nvPr/>
        </p:nvGrpSpPr>
        <p:grpSpPr>
          <a:xfrm>
            <a:off x="381025" y="480050"/>
            <a:ext cx="5021477" cy="3544500"/>
            <a:chOff x="733434" y="1659300"/>
            <a:chExt cx="4269600" cy="3544500"/>
          </a:xfrm>
        </p:grpSpPr>
        <p:sp>
          <p:nvSpPr>
            <p:cNvPr id="228" name="Google Shape;228;p27"/>
            <p:cNvSpPr txBox="1"/>
            <p:nvPr/>
          </p:nvSpPr>
          <p:spPr>
            <a:xfrm>
              <a:off x="733434" y="1802100"/>
              <a:ext cx="4269600" cy="34017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950">
                  <a:solidFill>
                    <a:srgbClr val="FFFFFF"/>
                  </a:solidFill>
                  <a:latin typeface="Montserrat"/>
                  <a:ea typeface="Montserrat"/>
                  <a:cs typeface="Montserrat"/>
                  <a:sym typeface="Montserrat"/>
                </a:rPr>
                <a:t>Ribs</a:t>
              </a:r>
              <a:endParaRPr b="1" sz="95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950">
                  <a:solidFill>
                    <a:srgbClr val="FFFFFF"/>
                  </a:solidFill>
                  <a:latin typeface="Montserrat Thin"/>
                  <a:ea typeface="Montserrat Thin"/>
                  <a:cs typeface="Montserrat Thin"/>
                  <a:sym typeface="Montserrat Thin"/>
                </a:rPr>
                <a:t>Ribs should be 1/2 to 2/3 of the nominal wall thickness and less than 3 times thickness in height. Taper of 1 deg. is typical. Note: excess thickness promotes shrinkage. Excess rib height combined with taper will produce thin sections requiring extra fill time at the mold .</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950">
                  <a:solidFill>
                    <a:srgbClr val="FFFFFF"/>
                  </a:solidFill>
                  <a:latin typeface="Montserrat"/>
                  <a:ea typeface="Montserrat"/>
                  <a:cs typeface="Montserrat"/>
                  <a:sym typeface="Montserrat"/>
                </a:rPr>
                <a:t>Bosses</a:t>
              </a:r>
              <a:endParaRPr b="1" sz="950">
                <a:solidFill>
                  <a:srgbClr val="FFFFFF"/>
                </a:solidFill>
                <a:latin typeface="Montserrat"/>
                <a:ea typeface="Montserrat"/>
                <a:cs typeface="Montserrat"/>
                <a:sym typeface="Montserrat"/>
              </a:endParaRPr>
            </a:p>
            <a:p>
              <a:pPr algn="l" indent="0" lvl="0" marL="0" rtl="0">
                <a:spcBef>
                  <a:spcPts val="0"/>
                </a:spcBef>
                <a:spcAft>
                  <a:spcPts val="0"/>
                </a:spcAft>
                <a:buClr>
                  <a:schemeClr val="dk1"/>
                </a:buClr>
                <a:buSzPts val="1100"/>
                <a:buFont typeface="Arial"/>
                <a:buNone/>
              </a:pPr>
              <a:r>
                <a:rPr altLang="en" lang="en" sz="950">
                  <a:solidFill>
                    <a:srgbClr val="FFFFFF"/>
                  </a:solidFill>
                  <a:latin typeface="Montserrat Thin"/>
                  <a:ea typeface="Montserrat Thin"/>
                  <a:cs typeface="Montserrat Thin"/>
                  <a:sym typeface="Montserrat Thin"/>
                </a:rPr>
                <a:t>Diameter = (Outside Diameter) \ (Inside Diameter) = 2 to 3</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rPr altLang="en" lang="en" sz="950">
                  <a:solidFill>
                    <a:srgbClr val="FFFFFF"/>
                  </a:solidFill>
                  <a:latin typeface="Montserrat Thin"/>
                  <a:ea typeface="Montserrat Thin"/>
                  <a:cs typeface="Montserrat Thin"/>
                  <a:sym typeface="Montserrat Thin"/>
                </a:rPr>
                <a:t>Thickness = 1/2 to 2/3 nominal wall thickness</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rPr altLang="en" lang="en" sz="950">
                  <a:solidFill>
                    <a:srgbClr val="FFFFFF"/>
                  </a:solidFill>
                  <a:latin typeface="Montserrat Thin"/>
                  <a:ea typeface="Montserrat Thin"/>
                  <a:cs typeface="Montserrat Thin"/>
                  <a:sym typeface="Montserrat Thin"/>
                </a:rPr>
                <a:t>Gusset Height = 2/3 Height</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rPr altLang="en" lang="en" sz="950">
                  <a:solidFill>
                    <a:srgbClr val="FFFFFF"/>
                  </a:solidFill>
                  <a:latin typeface="Montserrat Thin"/>
                  <a:ea typeface="Montserrat Thin"/>
                  <a:cs typeface="Montserrat Thin"/>
                  <a:sym typeface="Montserrat Thin"/>
                </a:rPr>
                <a:t>Height = Fastener minimum requirements</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rPr altLang="en" lang="en" sz="950">
                  <a:solidFill>
                    <a:srgbClr val="FFFFFF"/>
                  </a:solidFill>
                  <a:latin typeface="Montserrat Thin"/>
                  <a:ea typeface="Montserrat Thin"/>
                  <a:cs typeface="Montserrat Thin"/>
                  <a:sym typeface="Montserrat Thin"/>
                </a:rPr>
                <a:t>Taper = 1 deg. all around</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lang="en" sz="950">
                  <a:solidFill>
                    <a:srgbClr val="FFFFFF"/>
                  </a:solidFill>
                  <a:latin typeface="Montserrat Thin"/>
                  <a:ea typeface="Montserrat Thin"/>
                  <a:cs typeface="Montserrat Thin"/>
                  <a:sym typeface="Montserrat Thin"/>
                </a:rPr>
                <a:t>Diameter Ratio should be minimum ratio of 2., this will reduce risk of failure.</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t/>
              </a:r>
              <a:endParaRPr sz="9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950">
                  <a:solidFill>
                    <a:schemeClr val="lt1"/>
                  </a:solidFill>
                  <a:latin typeface="Montserrat"/>
                  <a:ea typeface="Montserrat"/>
                  <a:cs typeface="Montserrat"/>
                  <a:sym typeface="Montserrat"/>
                </a:rPr>
                <a:t>Weld Lines</a:t>
              </a:r>
              <a:endParaRPr b="1" sz="950">
                <a:solidFill>
                  <a:schemeClr val="lt1"/>
                </a:solidFill>
                <a:latin typeface="Montserrat"/>
                <a:ea typeface="Montserrat"/>
                <a:cs typeface="Montserrat"/>
                <a:sym typeface="Montserrat"/>
              </a:endParaRPr>
            </a:p>
            <a:p>
              <a:pPr algn="l" indent="0" lvl="0" marL="0" rtl="0">
                <a:spcBef>
                  <a:spcPts val="0"/>
                </a:spcBef>
                <a:spcAft>
                  <a:spcPts val="0"/>
                </a:spcAft>
                <a:buNone/>
              </a:pPr>
              <a:r>
                <a:rPr altLang="en" lang="en" sz="950">
                  <a:solidFill>
                    <a:schemeClr val="lt1"/>
                  </a:solidFill>
                  <a:latin typeface="Montserrat Thin"/>
                  <a:ea typeface="Montserrat Thin"/>
                  <a:cs typeface="Montserrat Thin"/>
                  <a:sym typeface="Montserrat Thin"/>
                </a:rPr>
                <a:t>If you are able to use a flow simulation program on your part before making the mold you will be able to determine the location of your weld lines relatively easily. The location of these weld lines are determined by the melt front. When the plastic flows in opposite directions and eventually meets again this is where the weld lines develop. Weld lines are produced at the mating of the flow fronts of the plastic during molding. The weld line area is more susceptible to cracks and stress failure.</a:t>
              </a:r>
              <a:endParaRPr sz="950">
                <a:solidFill>
                  <a:schemeClr val="lt1"/>
                </a:solidFill>
                <a:latin typeface="Montserrat Thin"/>
                <a:ea typeface="Montserrat Thin"/>
                <a:cs typeface="Montserrat Thin"/>
                <a:sym typeface="Montserrat Thin"/>
              </a:endParaRPr>
            </a:p>
          </p:txBody>
        </p:sp>
        <p:sp>
          <p:nvSpPr>
            <p:cNvPr id="229" name="Google Shape;229;p27"/>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230" name="Google Shape;230;p27"/>
          <p:cNvGrpSpPr/>
          <p:nvPr/>
        </p:nvGrpSpPr>
        <p:grpSpPr>
          <a:xfrm>
            <a:off x="457194" y="4347100"/>
            <a:ext cx="3394166" cy="323100"/>
            <a:chOff x="457200" y="4347100"/>
            <a:chExt cx="3394166" cy="323100"/>
          </a:xfrm>
        </p:grpSpPr>
        <p:pic>
          <p:nvPicPr>
            <p:cNvPr id="231" name="Google Shape;231;p27"/>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232" name="Google Shape;232;p27"/>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grpSp>
        <p:nvGrpSpPr>
          <p:cNvPr id="237" name="Google Shape;237;p28"/>
          <p:cNvGrpSpPr/>
          <p:nvPr/>
        </p:nvGrpSpPr>
        <p:grpSpPr>
          <a:xfrm>
            <a:off x="457190" y="4347100"/>
            <a:ext cx="3425670" cy="323100"/>
            <a:chOff x="457200" y="4347100"/>
            <a:chExt cx="3425670" cy="323100"/>
          </a:xfrm>
        </p:grpSpPr>
        <p:pic>
          <p:nvPicPr>
            <p:cNvPr id="238" name="Google Shape;238;p28"/>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239" name="Google Shape;239;p28"/>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240" name="Google Shape;240;p28"/>
          <p:cNvGrpSpPr/>
          <p:nvPr/>
        </p:nvGrpSpPr>
        <p:grpSpPr>
          <a:xfrm>
            <a:off x="363719" y="483405"/>
            <a:ext cx="5254400" cy="635395"/>
            <a:chOff x="733409" y="1659300"/>
            <a:chExt cx="4976700" cy="635395"/>
          </a:xfrm>
        </p:grpSpPr>
        <p:sp>
          <p:nvSpPr>
            <p:cNvPr id="241" name="Google Shape;241;p28"/>
            <p:cNvSpPr txBox="1"/>
            <p:nvPr/>
          </p:nvSpPr>
          <p:spPr>
            <a:xfrm>
              <a:off x="733409" y="1802095"/>
              <a:ext cx="4976700" cy="492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Mold Making and Mold Design</a:t>
              </a:r>
              <a:endParaRPr sz="2000">
                <a:solidFill>
                  <a:srgbClr val="152245"/>
                </a:solidFill>
                <a:latin typeface="Montserrat Medium"/>
                <a:ea typeface="Montserrat Medium"/>
                <a:cs typeface="Montserrat Medium"/>
                <a:sym typeface="Montserrat Medium"/>
              </a:endParaRPr>
            </a:p>
          </p:txBody>
        </p:sp>
        <p:sp>
          <p:nvSpPr>
            <p:cNvPr id="242" name="Google Shape;242;p28"/>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243" name="Google Shape;243;p28"/>
          <p:cNvPicPr preferRelativeResize="0"/>
          <p:nvPr/>
        </p:nvPicPr>
        <p:blipFill rotWithShape="1">
          <a:blip r:embed="rId4">
            <a:alphaModFix/>
          </a:blip>
          <a:srcRect b="2257" l="0" r="0" t="0"/>
          <a:stretch/>
        </p:blipFill>
        <p:spPr>
          <a:xfrm>
            <a:off x="4953475" y="1270175"/>
            <a:ext cx="3733325" cy="2689431"/>
          </a:xfrm>
          <a:prstGeom prst="rect">
            <a:avLst/>
          </a:prstGeom>
          <a:noFill/>
          <a:ln>
            <a:noFill/>
          </a:ln>
        </p:spPr>
      </p:pic>
      <p:pic>
        <p:nvPicPr>
          <p:cNvPr id="244" name="Google Shape;244;p28"/>
          <p:cNvPicPr preferRelativeResize="0"/>
          <p:nvPr/>
        </p:nvPicPr>
        <p:blipFill rotWithShape="1">
          <a:blip r:embed="rId5">
            <a:alphaModFix/>
          </a:blip>
          <a:srcRect b="23163" l="0" r="0" t="15065"/>
          <a:stretch/>
        </p:blipFill>
        <p:spPr>
          <a:xfrm>
            <a:off x="457200" y="1498409"/>
            <a:ext cx="4096550" cy="21466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pic>
        <p:nvPicPr>
          <p:cNvPr id="249" name="Google Shape;249;p29"/>
          <p:cNvPicPr preferRelativeResize="0"/>
          <p:nvPr/>
        </p:nvPicPr>
        <p:blipFill rotWithShape="1">
          <a:blip r:embed="rId3">
            <a:alphaModFix/>
          </a:blip>
          <a:srcRect b="0" l="16567" r="16574" t="0"/>
          <a:stretch/>
        </p:blipFill>
        <p:spPr>
          <a:xfrm>
            <a:off x="3980399" y="0"/>
            <a:ext cx="5163602" cy="5143501"/>
          </a:xfrm>
          <a:prstGeom prst="rect">
            <a:avLst/>
          </a:prstGeom>
          <a:noFill/>
          <a:ln>
            <a:noFill/>
          </a:ln>
        </p:spPr>
      </p:pic>
      <p:sp>
        <p:nvSpPr>
          <p:cNvPr id="250" name="Google Shape;250;p29"/>
          <p:cNvSpPr/>
          <p:nvPr/>
        </p:nvSpPr>
        <p:spPr>
          <a:xfrm rot="-5400000">
            <a:off x="-460950" y="460950"/>
            <a:ext cx="5143500" cy="42216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251" name="Google Shape;251;p29"/>
          <p:cNvPicPr preferRelativeResize="0"/>
          <p:nvPr/>
        </p:nvPicPr>
        <p:blipFill>
          <a:blip r:embed="rId4">
            <a:alphaModFix amt="11000"/>
          </a:blip>
          <a:stretch>
            <a:fillRect/>
          </a:stretch>
        </p:blipFill>
        <p:spPr>
          <a:xfrm>
            <a:off x="942625" y="2327652"/>
            <a:ext cx="2660375" cy="2335800"/>
          </a:xfrm>
          <a:prstGeom prst="rect">
            <a:avLst/>
          </a:prstGeom>
          <a:noFill/>
          <a:ln>
            <a:noFill/>
          </a:ln>
        </p:spPr>
      </p:pic>
      <p:grpSp>
        <p:nvGrpSpPr>
          <p:cNvPr id="252" name="Google Shape;252;p29"/>
          <p:cNvGrpSpPr/>
          <p:nvPr/>
        </p:nvGrpSpPr>
        <p:grpSpPr>
          <a:xfrm>
            <a:off x="381020" y="480050"/>
            <a:ext cx="3659512" cy="3544500"/>
            <a:chOff x="733425" y="1659300"/>
            <a:chExt cx="3286200" cy="3544500"/>
          </a:xfrm>
        </p:grpSpPr>
        <p:sp>
          <p:nvSpPr>
            <p:cNvPr id="253" name="Google Shape;253;p29"/>
            <p:cNvSpPr txBox="1"/>
            <p:nvPr/>
          </p:nvSpPr>
          <p:spPr>
            <a:xfrm>
              <a:off x="733425" y="1802100"/>
              <a:ext cx="3286200" cy="34017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100">
                  <a:solidFill>
                    <a:srgbClr val="FFFFFF"/>
                  </a:solidFill>
                  <a:latin typeface="Montserrat"/>
                  <a:ea typeface="Montserrat"/>
                  <a:cs typeface="Montserrat"/>
                  <a:sym typeface="Montserrat"/>
                </a:rPr>
                <a:t>Mold Design</a:t>
              </a:r>
              <a:endParaRPr b="1" sz="1100">
                <a:solidFill>
                  <a:srgbClr val="FFFFFF"/>
                </a:solidFill>
                <a:latin typeface="Montserrat"/>
                <a:ea typeface="Montserrat"/>
                <a:cs typeface="Montserrat"/>
                <a:sym typeface="Montserrat"/>
              </a:endParaRPr>
            </a:p>
            <a:p>
              <a:pPr algn="l" indent="0" lvl="0" marL="0" rtl="0">
                <a:spcBef>
                  <a:spcPts val="0"/>
                </a:spcBef>
                <a:spcAft>
                  <a:spcPts val="0"/>
                </a:spcAft>
                <a:buNone/>
              </a:pPr>
              <a:r>
                <a:t/>
              </a:r>
              <a:endParaRPr sz="1100">
                <a:solidFill>
                  <a:srgbClr val="FFFFFF"/>
                </a:solidFill>
                <a:latin typeface="Montserrat Thin"/>
                <a:ea typeface="Montserrat Thin"/>
                <a:cs typeface="Montserrat Thin"/>
                <a:sym typeface="Montserrat Thin"/>
              </a:endParaRPr>
            </a:p>
            <a:p>
              <a:pPr algn="l" indent="-298450" lvl="0" marL="457200" rtl="0">
                <a:spcBef>
                  <a:spcPts val="0"/>
                </a:spcBef>
                <a:spcAft>
                  <a:spcPts val="0"/>
                </a:spcAft>
                <a:buClr>
                  <a:srgbClr val="FFFFFF"/>
                </a:buClr>
                <a:buSzPts val="1100"/>
                <a:buFont typeface="Montserrat Thin"/>
                <a:buChar char="●"/>
              </a:pPr>
              <a:r>
                <a:rPr altLang="en" lang="en" sz="1100">
                  <a:solidFill>
                    <a:srgbClr val="FFFFFF"/>
                  </a:solidFill>
                  <a:latin typeface="Montserrat Thin"/>
                  <a:ea typeface="Montserrat Thin"/>
                  <a:cs typeface="Montserrat Thin"/>
                  <a:sym typeface="Montserrat Thin"/>
                </a:rPr>
                <a:t>Designing and making molds for injection molding is more complicated than making extrusion die</a:t>
              </a:r>
              <a:endParaRPr sz="1100">
                <a:solidFill>
                  <a:srgbClr val="FFFFFF"/>
                </a:solidFill>
                <a:latin typeface="Montserrat Thin"/>
                <a:ea typeface="Montserrat Thin"/>
                <a:cs typeface="Montserrat Thin"/>
                <a:sym typeface="Montserrat Thin"/>
              </a:endParaRPr>
            </a:p>
            <a:p>
              <a:pPr algn="l" indent="-298450" lvl="0" marL="457200" rtl="0">
                <a:spcBef>
                  <a:spcPts val="0"/>
                </a:spcBef>
                <a:spcAft>
                  <a:spcPts val="0"/>
                </a:spcAft>
                <a:buClr>
                  <a:srgbClr val="FFFFFF"/>
                </a:buClr>
                <a:buSzPts val="1100"/>
                <a:buFont typeface="Montserrat Thin"/>
                <a:buChar char="●"/>
              </a:pPr>
              <a:r>
                <a:rPr altLang="en" lang="en" sz="1100">
                  <a:solidFill>
                    <a:srgbClr val="FFFFFF"/>
                  </a:solidFill>
                  <a:latin typeface="Montserrat Thin"/>
                  <a:ea typeface="Montserrat Thin"/>
                  <a:cs typeface="Montserrat Thin"/>
                  <a:sym typeface="Montserrat Thin"/>
                </a:rPr>
                <a:t>Mold Parts – mold is placed in between stationary plate and the moveable plate</a:t>
              </a:r>
              <a:endParaRPr sz="1100">
                <a:solidFill>
                  <a:srgbClr val="FFFFFF"/>
                </a:solidFill>
                <a:latin typeface="Montserrat Thin"/>
                <a:ea typeface="Montserrat Thin"/>
                <a:cs typeface="Montserrat Thin"/>
                <a:sym typeface="Montserrat Thin"/>
              </a:endParaRPr>
            </a:p>
            <a:p>
              <a:pPr algn="l" indent="-298450" lvl="0" marL="457200" rtl="0">
                <a:spcBef>
                  <a:spcPts val="0"/>
                </a:spcBef>
                <a:spcAft>
                  <a:spcPts val="0"/>
                </a:spcAft>
                <a:buClr>
                  <a:srgbClr val="FFFFFF"/>
                </a:buClr>
                <a:buSzPts val="1100"/>
                <a:buFont typeface="Montserrat Thin"/>
                <a:buChar char="●"/>
              </a:pPr>
              <a:r>
                <a:rPr altLang="en" lang="en" sz="1100">
                  <a:solidFill>
                    <a:srgbClr val="FFFFFF"/>
                  </a:solidFill>
                  <a:latin typeface="Montserrat Thin"/>
                  <a:ea typeface="Montserrat Thin"/>
                  <a:cs typeface="Montserrat Thin"/>
                  <a:sym typeface="Montserrat Thin"/>
                </a:rPr>
                <a:t>The connection from the injection unit to the mold is through the nozzle</a:t>
              </a:r>
              <a:endParaRPr sz="1100">
                <a:solidFill>
                  <a:srgbClr val="FFFFFF"/>
                </a:solidFill>
                <a:latin typeface="Montserrat Thin"/>
                <a:ea typeface="Montserrat Thin"/>
                <a:cs typeface="Montserrat Thin"/>
                <a:sym typeface="Montserrat Thin"/>
              </a:endParaRPr>
            </a:p>
            <a:p>
              <a:pPr algn="l" indent="-298450" lvl="0" marL="457200" rtl="0">
                <a:spcBef>
                  <a:spcPts val="0"/>
                </a:spcBef>
                <a:spcAft>
                  <a:spcPts val="0"/>
                </a:spcAft>
                <a:buClr>
                  <a:srgbClr val="FFFFFF"/>
                </a:buClr>
                <a:buSzPts val="1100"/>
                <a:buFont typeface="Montserrat Thin"/>
                <a:buChar char="●"/>
              </a:pPr>
              <a:r>
                <a:rPr altLang="en" lang="en" sz="1100">
                  <a:solidFill>
                    <a:srgbClr val="FFFFFF"/>
                  </a:solidFill>
                  <a:latin typeface="Montserrat Thin"/>
                  <a:ea typeface="Montserrat Thin"/>
                  <a:cs typeface="Montserrat Thin"/>
                  <a:sym typeface="Montserrat Thin"/>
                </a:rPr>
                <a:t>The channel that runs through the stationary plate of the mold is called the sprue channel (material that is in the channel is called the sprue)</a:t>
              </a:r>
              <a:endParaRPr sz="1100">
                <a:solidFill>
                  <a:srgbClr val="FFFFFF"/>
                </a:solidFill>
                <a:latin typeface="Montserrat Thin"/>
                <a:ea typeface="Montserrat Thin"/>
                <a:cs typeface="Montserrat Thin"/>
                <a:sym typeface="Montserrat Thin"/>
              </a:endParaRPr>
            </a:p>
            <a:p>
              <a:pPr algn="l" indent="-298450" lvl="0" marL="457200" rtl="0">
                <a:spcBef>
                  <a:spcPts val="0"/>
                </a:spcBef>
                <a:spcAft>
                  <a:spcPts val="0"/>
                </a:spcAft>
                <a:buClr>
                  <a:srgbClr val="FFFFFF"/>
                </a:buClr>
                <a:buSzPts val="1100"/>
                <a:buFont typeface="Montserrat Thin"/>
                <a:buChar char="●"/>
              </a:pPr>
              <a:r>
                <a:rPr altLang="en" lang="en" sz="1100">
                  <a:solidFill>
                    <a:srgbClr val="FFFFFF"/>
                  </a:solidFill>
                  <a:latin typeface="Montserrat Thin"/>
                  <a:ea typeface="Montserrat Thin"/>
                  <a:cs typeface="Montserrat Thin"/>
                  <a:sym typeface="Montserrat Thin"/>
                </a:rPr>
                <a:t>The solid sprue is removed from the finished part assembly after the part is ejected from the mold</a:t>
              </a:r>
              <a:endParaRPr sz="1100">
                <a:solidFill>
                  <a:srgbClr val="FFFFFF"/>
                </a:solidFill>
                <a:latin typeface="Montserrat Thin"/>
                <a:ea typeface="Montserrat Thin"/>
                <a:cs typeface="Montserrat Thin"/>
                <a:sym typeface="Montserrat Thin"/>
              </a:endParaRPr>
            </a:p>
            <a:p>
              <a:pPr algn="l" indent="-298450" lvl="0" marL="457200" rtl="0">
                <a:spcBef>
                  <a:spcPts val="0"/>
                </a:spcBef>
                <a:spcAft>
                  <a:spcPts val="0"/>
                </a:spcAft>
                <a:buClr>
                  <a:srgbClr val="FFFFFF"/>
                </a:buClr>
                <a:buSzPts val="1100"/>
                <a:buFont typeface="Montserrat Thin"/>
                <a:buChar char="●"/>
              </a:pPr>
              <a:r>
                <a:rPr altLang="en" lang="en" sz="1100">
                  <a:solidFill>
                    <a:srgbClr val="FFFFFF"/>
                  </a:solidFill>
                  <a:latin typeface="Montserrat Thin"/>
                  <a:ea typeface="Montserrat Thin"/>
                  <a:cs typeface="Montserrat Thin"/>
                  <a:sym typeface="Montserrat Thin"/>
                </a:rPr>
                <a:t>Resin flow from the sprue through the runner (connecting channel) to the mold cavities</a:t>
              </a:r>
              <a:endParaRPr sz="1100">
                <a:solidFill>
                  <a:srgbClr val="FFFFFF"/>
                </a:solidFill>
                <a:latin typeface="Montserrat Thin"/>
                <a:ea typeface="Montserrat Thin"/>
                <a:cs typeface="Montserrat Thin"/>
                <a:sym typeface="Montserrat Thin"/>
              </a:endParaRPr>
            </a:p>
          </p:txBody>
        </p:sp>
        <p:sp>
          <p:nvSpPr>
            <p:cNvPr id="254" name="Google Shape;254;p29"/>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255" name="Google Shape;255;p29"/>
          <p:cNvGrpSpPr/>
          <p:nvPr/>
        </p:nvGrpSpPr>
        <p:grpSpPr>
          <a:xfrm>
            <a:off x="457194" y="4347100"/>
            <a:ext cx="3394166" cy="323100"/>
            <a:chOff x="457200" y="4347100"/>
            <a:chExt cx="3394166" cy="323100"/>
          </a:xfrm>
        </p:grpSpPr>
        <p:pic>
          <p:nvPicPr>
            <p:cNvPr id="256" name="Google Shape;256;p29"/>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257" name="Google Shape;257;p29"/>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pic>
        <p:nvPicPr>
          <p:cNvPr id="262" name="Google Shape;262;p30"/>
          <p:cNvPicPr preferRelativeResize="0"/>
          <p:nvPr/>
        </p:nvPicPr>
        <p:blipFill rotWithShape="1">
          <a:blip r:embed="rId3">
            <a:alphaModFix/>
          </a:blip>
          <a:srcRect b="3139" l="0" r="0" t="3130"/>
          <a:stretch/>
        </p:blipFill>
        <p:spPr>
          <a:xfrm>
            <a:off x="-1" y="0"/>
            <a:ext cx="5163601" cy="5143500"/>
          </a:xfrm>
          <a:prstGeom prst="rect">
            <a:avLst/>
          </a:prstGeom>
          <a:noFill/>
          <a:ln>
            <a:noFill/>
          </a:ln>
        </p:spPr>
      </p:pic>
      <p:sp>
        <p:nvSpPr>
          <p:cNvPr id="263" name="Google Shape;263;p30"/>
          <p:cNvSpPr/>
          <p:nvPr/>
        </p:nvSpPr>
        <p:spPr>
          <a:xfrm flipH="1" rot="5400000">
            <a:off x="4291050" y="290550"/>
            <a:ext cx="5143500" cy="45624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264" name="Google Shape;264;p30"/>
          <p:cNvPicPr preferRelativeResize="0"/>
          <p:nvPr/>
        </p:nvPicPr>
        <p:blipFill>
          <a:blip r:embed="rId4">
            <a:alphaModFix amt="11000"/>
          </a:blip>
          <a:stretch>
            <a:fillRect/>
          </a:stretch>
        </p:blipFill>
        <p:spPr>
          <a:xfrm>
            <a:off x="4878475" y="2327652"/>
            <a:ext cx="2660375" cy="2335800"/>
          </a:xfrm>
          <a:prstGeom prst="rect">
            <a:avLst/>
          </a:prstGeom>
          <a:noFill/>
          <a:ln>
            <a:noFill/>
          </a:ln>
        </p:spPr>
      </p:pic>
      <p:grpSp>
        <p:nvGrpSpPr>
          <p:cNvPr id="265" name="Google Shape;265;p30"/>
          <p:cNvGrpSpPr/>
          <p:nvPr/>
        </p:nvGrpSpPr>
        <p:grpSpPr>
          <a:xfrm>
            <a:off x="5475019" y="4347100"/>
            <a:ext cx="3394166" cy="323100"/>
            <a:chOff x="457200" y="4347100"/>
            <a:chExt cx="3394166" cy="323100"/>
          </a:xfrm>
        </p:grpSpPr>
        <p:pic>
          <p:nvPicPr>
            <p:cNvPr id="266" name="Google Shape;266;p30"/>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267" name="Google Shape;267;p30"/>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grpSp>
        <p:nvGrpSpPr>
          <p:cNvPr id="268" name="Google Shape;268;p30"/>
          <p:cNvGrpSpPr/>
          <p:nvPr/>
        </p:nvGrpSpPr>
        <p:grpSpPr>
          <a:xfrm>
            <a:off x="5033045" y="1058275"/>
            <a:ext cx="3659512" cy="2159100"/>
            <a:chOff x="733425" y="1659300"/>
            <a:chExt cx="3286200" cy="2159100"/>
          </a:xfrm>
        </p:grpSpPr>
        <p:sp>
          <p:nvSpPr>
            <p:cNvPr id="269" name="Google Shape;269;p30"/>
            <p:cNvSpPr txBox="1"/>
            <p:nvPr/>
          </p:nvSpPr>
          <p:spPr>
            <a:xfrm>
              <a:off x="733425" y="1802100"/>
              <a:ext cx="3286200" cy="2016300"/>
            </a:xfrm>
            <a:prstGeom prst="rect">
              <a:avLst/>
            </a:prstGeom>
            <a:noFill/>
            <a:ln>
              <a:noFill/>
            </a:ln>
          </p:spPr>
          <p:txBody>
            <a:bodyPr anchor="t" anchorCtr="0" bIns="91425" lIns="91425" numCol="1" rIns="91425" spcFirstLastPara="1" tIns="91425" wrap="square">
              <a:spAutoFit/>
            </a:bodyPr>
            <a:lstStyle/>
            <a:p>
              <a:pPr algn="l" indent="-336550" lvl="0" marL="457200" rtl="0">
                <a:spcBef>
                  <a:spcPts val="0"/>
                </a:spcBef>
                <a:spcAft>
                  <a:spcPts val="0"/>
                </a:spcAft>
                <a:buClr>
                  <a:srgbClr val="FFFFFF"/>
                </a:buClr>
                <a:buSzPts val="1700"/>
                <a:buFont typeface="Montserrat Thin"/>
                <a:buChar char="●"/>
              </a:pPr>
              <a:r>
                <a:rPr altLang="en" lang="en" sz="1700">
                  <a:solidFill>
                    <a:srgbClr val="FFFFFF"/>
                  </a:solidFill>
                  <a:latin typeface="Montserrat Thin"/>
                  <a:ea typeface="Montserrat Thin"/>
                  <a:cs typeface="Montserrat Thin"/>
                  <a:sym typeface="Montserrat Thin"/>
                </a:rPr>
                <a:t>Assembly of various </a:t>
              </a:r>
              <a:br>
                <a:rPr altLang="en" lang="en" sz="1700">
                  <a:solidFill>
                    <a:srgbClr val="FFFFFF"/>
                  </a:solidFill>
                  <a:latin typeface="Montserrat Thin"/>
                  <a:ea typeface="Montserrat Thin"/>
                  <a:cs typeface="Montserrat Thin"/>
                  <a:sym typeface="Montserrat Thin"/>
                </a:rPr>
              </a:br>
              <a:r>
                <a:rPr altLang="en" lang="en" sz="1700">
                  <a:solidFill>
                    <a:srgbClr val="FFFFFF"/>
                  </a:solidFill>
                  <a:latin typeface="Montserrat Thin"/>
                  <a:ea typeface="Montserrat Thin"/>
                  <a:cs typeface="Montserrat Thin"/>
                  <a:sym typeface="Montserrat Thin"/>
                </a:rPr>
                <a:t>mold parts</a:t>
              </a:r>
              <a:endParaRPr sz="1700">
                <a:solidFill>
                  <a:srgbClr val="FFFFFF"/>
                </a:solidFill>
                <a:latin typeface="Montserrat Thin"/>
                <a:ea typeface="Montserrat Thin"/>
                <a:cs typeface="Montserrat Thin"/>
                <a:sym typeface="Montserrat Thin"/>
              </a:endParaRPr>
            </a:p>
            <a:p>
              <a:pPr algn="l" indent="0" lvl="0" marL="457200" rtl="0">
                <a:spcBef>
                  <a:spcPts val="0"/>
                </a:spcBef>
                <a:spcAft>
                  <a:spcPts val="0"/>
                </a:spcAft>
                <a:buNone/>
              </a:pPr>
              <a:r>
                <a:t/>
              </a:r>
              <a:endParaRPr sz="1700">
                <a:solidFill>
                  <a:srgbClr val="FFFFFF"/>
                </a:solidFill>
                <a:latin typeface="Montserrat Thin"/>
                <a:ea typeface="Montserrat Thin"/>
                <a:cs typeface="Montserrat Thin"/>
                <a:sym typeface="Montserrat Thin"/>
              </a:endParaRPr>
            </a:p>
            <a:p>
              <a:pPr algn="l" indent="-336550" lvl="0" marL="457200" rtl="0">
                <a:spcBef>
                  <a:spcPts val="0"/>
                </a:spcBef>
                <a:spcAft>
                  <a:spcPts val="0"/>
                </a:spcAft>
                <a:buClr>
                  <a:srgbClr val="FFFFFF"/>
                </a:buClr>
                <a:buSzPts val="1700"/>
                <a:buFont typeface="Montserrat Thin"/>
                <a:buChar char="●"/>
              </a:pPr>
              <a:r>
                <a:rPr altLang="en" lang="en" sz="1700">
                  <a:solidFill>
                    <a:srgbClr val="FFFFFF"/>
                  </a:solidFill>
                  <a:latin typeface="Montserrat Thin"/>
                  <a:ea typeface="Montserrat Thin"/>
                  <a:cs typeface="Montserrat Thin"/>
                  <a:sym typeface="Montserrat Thin"/>
                </a:rPr>
                <a:t>Mold bases can be purchased as entire units, then the cavities are cut from A &amp; B plates</a:t>
              </a:r>
              <a:endParaRPr sz="1700">
                <a:solidFill>
                  <a:srgbClr val="FFFFFF"/>
                </a:solidFill>
                <a:latin typeface="Montserrat Thin"/>
                <a:ea typeface="Montserrat Thin"/>
                <a:cs typeface="Montserrat Thin"/>
                <a:sym typeface="Montserrat Thin"/>
              </a:endParaRPr>
            </a:p>
          </p:txBody>
        </p:sp>
        <p:sp>
          <p:nvSpPr>
            <p:cNvPr id="270" name="Google Shape;270;p30"/>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grpSp>
        <p:nvGrpSpPr>
          <p:cNvPr id="275" name="Google Shape;275;p31"/>
          <p:cNvGrpSpPr/>
          <p:nvPr/>
        </p:nvGrpSpPr>
        <p:grpSpPr>
          <a:xfrm>
            <a:off x="457190" y="4347100"/>
            <a:ext cx="3425670" cy="323100"/>
            <a:chOff x="457200" y="4347100"/>
            <a:chExt cx="3425670" cy="323100"/>
          </a:xfrm>
        </p:grpSpPr>
        <p:pic>
          <p:nvPicPr>
            <p:cNvPr id="276" name="Google Shape;276;p31"/>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277" name="Google Shape;277;p31"/>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278" name="Google Shape;278;p31"/>
          <p:cNvGrpSpPr/>
          <p:nvPr/>
        </p:nvGrpSpPr>
        <p:grpSpPr>
          <a:xfrm>
            <a:off x="5261248" y="837230"/>
            <a:ext cx="3425543" cy="2713195"/>
            <a:chOff x="733412" y="1659300"/>
            <a:chExt cx="3244500" cy="2713195"/>
          </a:xfrm>
        </p:grpSpPr>
        <p:sp>
          <p:nvSpPr>
            <p:cNvPr id="279" name="Google Shape;279;p31"/>
            <p:cNvSpPr txBox="1"/>
            <p:nvPr/>
          </p:nvSpPr>
          <p:spPr>
            <a:xfrm>
              <a:off x="733412" y="1802095"/>
              <a:ext cx="3244500" cy="2570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Mold Bases</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t/>
              </a:r>
              <a:endParaRPr sz="2000">
                <a:solidFill>
                  <a:srgbClr val="152245"/>
                </a:solidFill>
                <a:latin typeface="Montserrat Medium"/>
                <a:ea typeface="Montserrat Medium"/>
                <a:cs typeface="Montserrat Medium"/>
                <a:sym typeface="Montserrat Medium"/>
              </a:endParaRPr>
            </a:p>
            <a:p>
              <a:pPr algn="l" indent="-336550" lvl="0" marL="457200" rtl="0">
                <a:spcBef>
                  <a:spcPts val="0"/>
                </a:spcBef>
                <a:spcAft>
                  <a:spcPts val="0"/>
                </a:spcAft>
                <a:buClr>
                  <a:srgbClr val="152245"/>
                </a:buClr>
                <a:buSzPts val="1700"/>
                <a:buFont typeface="Montserrat Light"/>
                <a:buChar char="●"/>
              </a:pPr>
              <a:r>
                <a:rPr altLang="en" lang="en" sz="1700">
                  <a:solidFill>
                    <a:srgbClr val="152245"/>
                  </a:solidFill>
                  <a:latin typeface="Montserrat Light"/>
                  <a:ea typeface="Montserrat Light"/>
                  <a:cs typeface="Montserrat Light"/>
                  <a:sym typeface="Montserrat Light"/>
                </a:rPr>
                <a:t>Assembly of various mold parts</a:t>
              </a:r>
              <a:endParaRPr sz="1700">
                <a:solidFill>
                  <a:srgbClr val="152245"/>
                </a:solidFill>
                <a:latin typeface="Montserrat Light"/>
                <a:ea typeface="Montserrat Light"/>
                <a:cs typeface="Montserrat Light"/>
                <a:sym typeface="Montserrat Light"/>
              </a:endParaRPr>
            </a:p>
            <a:p>
              <a:pPr algn="l" indent="-336550" lvl="0" marL="457200" rtl="0">
                <a:spcBef>
                  <a:spcPts val="0"/>
                </a:spcBef>
                <a:spcAft>
                  <a:spcPts val="0"/>
                </a:spcAft>
                <a:buClr>
                  <a:srgbClr val="152245"/>
                </a:buClr>
                <a:buSzPts val="1700"/>
                <a:buFont typeface="Montserrat Light"/>
                <a:buChar char="●"/>
              </a:pPr>
              <a:r>
                <a:rPr altLang="en" lang="en" sz="1700">
                  <a:solidFill>
                    <a:srgbClr val="152245"/>
                  </a:solidFill>
                  <a:latin typeface="Montserrat Light"/>
                  <a:ea typeface="Montserrat Light"/>
                  <a:cs typeface="Montserrat Light"/>
                  <a:sym typeface="Montserrat Light"/>
                </a:rPr>
                <a:t>Mold bases can be purchased as entire units, then the cavities are cut from A &amp; B plates</a:t>
              </a:r>
              <a:endParaRPr sz="1700">
                <a:solidFill>
                  <a:srgbClr val="152245"/>
                </a:solidFill>
                <a:latin typeface="Montserrat Light"/>
                <a:ea typeface="Montserrat Light"/>
                <a:cs typeface="Montserrat Light"/>
                <a:sym typeface="Montserrat Light"/>
              </a:endParaRPr>
            </a:p>
            <a:p>
              <a:pPr algn="l" indent="0" lvl="0" marL="457200" rtl="0">
                <a:spcBef>
                  <a:spcPts val="0"/>
                </a:spcBef>
                <a:spcAft>
                  <a:spcPts val="0"/>
                </a:spcAft>
                <a:buNone/>
              </a:pPr>
              <a:r>
                <a:t/>
              </a:r>
              <a:endParaRPr sz="1300">
                <a:solidFill>
                  <a:srgbClr val="152245"/>
                </a:solidFill>
                <a:latin typeface="Montserrat Light"/>
                <a:ea typeface="Montserrat Light"/>
                <a:cs typeface="Montserrat Light"/>
                <a:sym typeface="Montserrat Light"/>
              </a:endParaRPr>
            </a:p>
          </p:txBody>
        </p:sp>
        <p:sp>
          <p:nvSpPr>
            <p:cNvPr id="280" name="Google Shape;280;p31"/>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281" name="Google Shape;281;p31"/>
          <p:cNvPicPr preferRelativeResize="0"/>
          <p:nvPr/>
        </p:nvPicPr>
        <p:blipFill>
          <a:blip r:embed="rId4">
            <a:alphaModFix/>
          </a:blip>
          <a:stretch>
            <a:fillRect/>
          </a:stretch>
        </p:blipFill>
        <p:spPr>
          <a:xfrm>
            <a:off x="729725" y="634350"/>
            <a:ext cx="4023551" cy="3446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0" l="16519" r="16519" t="0"/>
          <a:stretch/>
        </p:blipFill>
        <p:spPr>
          <a:xfrm>
            <a:off x="3980399" y="0"/>
            <a:ext cx="5163602" cy="5143500"/>
          </a:xfrm>
          <a:prstGeom prst="rect">
            <a:avLst/>
          </a:prstGeom>
          <a:noFill/>
          <a:ln>
            <a:noFill/>
          </a:ln>
        </p:spPr>
      </p:pic>
      <p:sp>
        <p:nvSpPr>
          <p:cNvPr id="64" name="Google Shape;64;p14"/>
          <p:cNvSpPr/>
          <p:nvPr/>
        </p:nvSpPr>
        <p:spPr>
          <a:xfrm rot="-5400000">
            <a:off x="-460950" y="460950"/>
            <a:ext cx="5143500" cy="42216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65" name="Google Shape;65;p14"/>
          <p:cNvPicPr preferRelativeResize="0"/>
          <p:nvPr/>
        </p:nvPicPr>
        <p:blipFill>
          <a:blip r:embed="rId4">
            <a:alphaModFix amt="11000"/>
          </a:blip>
          <a:stretch>
            <a:fillRect/>
          </a:stretch>
        </p:blipFill>
        <p:spPr>
          <a:xfrm>
            <a:off x="942625" y="2327652"/>
            <a:ext cx="2660375" cy="2335800"/>
          </a:xfrm>
          <a:prstGeom prst="rect">
            <a:avLst/>
          </a:prstGeom>
          <a:noFill/>
          <a:ln>
            <a:noFill/>
          </a:ln>
        </p:spPr>
      </p:pic>
      <p:grpSp>
        <p:nvGrpSpPr>
          <p:cNvPr id="66" name="Google Shape;66;p14"/>
          <p:cNvGrpSpPr/>
          <p:nvPr/>
        </p:nvGrpSpPr>
        <p:grpSpPr>
          <a:xfrm>
            <a:off x="381020" y="480050"/>
            <a:ext cx="3659512" cy="3652200"/>
            <a:chOff x="733425" y="1659300"/>
            <a:chExt cx="3286200" cy="3652200"/>
          </a:xfrm>
        </p:grpSpPr>
        <p:sp>
          <p:nvSpPr>
            <p:cNvPr id="67" name="Google Shape;67;p14"/>
            <p:cNvSpPr txBox="1"/>
            <p:nvPr/>
          </p:nvSpPr>
          <p:spPr>
            <a:xfrm>
              <a:off x="733425" y="1802100"/>
              <a:ext cx="3286200" cy="3509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200">
                  <a:solidFill>
                    <a:srgbClr val="FFFFFF"/>
                  </a:solidFill>
                  <a:latin typeface="Montserrat"/>
                  <a:ea typeface="Montserrat"/>
                  <a:cs typeface="Montserrat"/>
                  <a:sym typeface="Montserrat"/>
                </a:rPr>
                <a:t>Intro To Plastic Injection Molding</a:t>
              </a:r>
              <a:endParaRPr b="1" sz="1200">
                <a:solidFill>
                  <a:srgbClr val="FFFFFF"/>
                </a:solidFill>
                <a:latin typeface="Montserrat"/>
                <a:ea typeface="Montserrat"/>
                <a:cs typeface="Montserrat"/>
                <a:sym typeface="Montserrat"/>
              </a:endParaRPr>
            </a:p>
            <a:p>
              <a:pPr algn="l" indent="0" lvl="0" marL="0" rtl="0">
                <a:spcBef>
                  <a:spcPts val="0"/>
                </a:spcBef>
                <a:spcAft>
                  <a:spcPts val="0"/>
                </a:spcAft>
                <a:buNone/>
              </a:pPr>
              <a:r>
                <a:t/>
              </a:r>
              <a:endParaRPr sz="1200">
                <a:solidFill>
                  <a:srgbClr val="FFFFFF"/>
                </a:solidFill>
                <a:latin typeface="Montserrat Thin"/>
                <a:ea typeface="Montserrat Thin"/>
                <a:cs typeface="Montserrat Thin"/>
                <a:sym typeface="Montserrat Thin"/>
              </a:endParaRPr>
            </a:p>
            <a:p>
              <a:pPr algn="l" indent="-304800" lvl="0" marL="457200" rtl="0">
                <a:spcBef>
                  <a:spcPts val="0"/>
                </a:spcBef>
                <a:spcAft>
                  <a:spcPts val="0"/>
                </a:spcAft>
                <a:buClr>
                  <a:srgbClr val="FFFFFF"/>
                </a:buClr>
                <a:buSzPts val="1200"/>
                <a:buFont typeface="Montserrat Thin"/>
                <a:buChar char="●"/>
              </a:pPr>
              <a:r>
                <a:rPr altLang="en" lang="en" sz="1200">
                  <a:solidFill>
                    <a:srgbClr val="FFFFFF"/>
                  </a:solidFill>
                  <a:latin typeface="Montserrat Thin"/>
                  <a:ea typeface="Montserrat Thin"/>
                  <a:cs typeface="Montserrat Thin"/>
                  <a:sym typeface="Montserrat Thin"/>
                </a:rPr>
                <a:t>Is a manufacturing technique for making parts from thermoplastic and thermoset materials</a:t>
              </a:r>
              <a:endParaRPr sz="1200">
                <a:solidFill>
                  <a:srgbClr val="FFFFFF"/>
                </a:solidFill>
                <a:latin typeface="Montserrat Thin"/>
                <a:ea typeface="Montserrat Thin"/>
                <a:cs typeface="Montserrat Thin"/>
                <a:sym typeface="Montserrat Thin"/>
              </a:endParaRPr>
            </a:p>
            <a:p>
              <a:pPr algn="l" indent="-304800" lvl="0" marL="457200" rtl="0">
                <a:spcBef>
                  <a:spcPts val="0"/>
                </a:spcBef>
                <a:spcAft>
                  <a:spcPts val="0"/>
                </a:spcAft>
                <a:buClr>
                  <a:srgbClr val="FFFFFF"/>
                </a:buClr>
                <a:buSzPts val="1200"/>
                <a:buFont typeface="Montserrat Thin"/>
                <a:buChar char="●"/>
              </a:pPr>
              <a:r>
                <a:rPr altLang="en" lang="en" sz="1200">
                  <a:solidFill>
                    <a:srgbClr val="FFFFFF"/>
                  </a:solidFill>
                  <a:latin typeface="Montserrat Thin"/>
                  <a:ea typeface="Montserrat Thin"/>
                  <a:cs typeface="Montserrat Thin"/>
                  <a:sym typeface="Montserrat Thin"/>
                </a:rPr>
                <a:t>In contrast to the extrusion (which makes continuous parts of constant cross section), injection molding make discrete parts (with complex and variable cross section)</a:t>
              </a:r>
              <a:endParaRPr sz="1200">
                <a:solidFill>
                  <a:srgbClr val="FFFFFF"/>
                </a:solidFill>
                <a:latin typeface="Montserrat Thin"/>
                <a:ea typeface="Montserrat Thin"/>
                <a:cs typeface="Montserrat Thin"/>
                <a:sym typeface="Montserrat Thin"/>
              </a:endParaRPr>
            </a:p>
            <a:p>
              <a:pPr algn="l" indent="-304800" lvl="0" marL="457200" rtl="0">
                <a:spcBef>
                  <a:spcPts val="0"/>
                </a:spcBef>
                <a:spcAft>
                  <a:spcPts val="0"/>
                </a:spcAft>
                <a:buClr>
                  <a:srgbClr val="FFFFFF"/>
                </a:buClr>
                <a:buSzPts val="1200"/>
                <a:buFont typeface="Montserrat Thin"/>
                <a:buChar char="●"/>
              </a:pPr>
              <a:r>
                <a:rPr altLang="en" lang="en" sz="1200">
                  <a:solidFill>
                    <a:srgbClr val="FFFFFF"/>
                  </a:solidFill>
                  <a:latin typeface="Montserrat Thin"/>
                  <a:ea typeface="Montserrat Thin"/>
                  <a:cs typeface="Montserrat Thin"/>
                  <a:sym typeface="Montserrat Thin"/>
                </a:rPr>
                <a:t>Molten plastic is injected at high pressure into a mold, which is the inverse of the desired shape</a:t>
              </a:r>
              <a:endParaRPr sz="1200">
                <a:solidFill>
                  <a:srgbClr val="FFFFFF"/>
                </a:solidFill>
                <a:latin typeface="Montserrat Thin"/>
                <a:ea typeface="Montserrat Thin"/>
                <a:cs typeface="Montserrat Thin"/>
                <a:sym typeface="Montserrat Thin"/>
              </a:endParaRPr>
            </a:p>
            <a:p>
              <a:pPr algn="l" indent="-304800" lvl="0" marL="457200" rtl="0">
                <a:spcBef>
                  <a:spcPts val="0"/>
                </a:spcBef>
                <a:spcAft>
                  <a:spcPts val="0"/>
                </a:spcAft>
                <a:buClr>
                  <a:srgbClr val="FFFFFF"/>
                </a:buClr>
                <a:buSzPts val="1200"/>
                <a:buFont typeface="Montserrat Thin"/>
                <a:buChar char="●"/>
              </a:pPr>
              <a:r>
                <a:rPr altLang="en" lang="en" sz="1200">
                  <a:solidFill>
                    <a:srgbClr val="FFFFFF"/>
                  </a:solidFill>
                  <a:latin typeface="Montserrat Thin"/>
                  <a:ea typeface="Montserrat Thin"/>
                  <a:cs typeface="Montserrat Thin"/>
                  <a:sym typeface="Montserrat Thin"/>
                </a:rPr>
                <a:t>The mold is made from metal, usually either steel or aluminum</a:t>
              </a:r>
              <a:endParaRPr sz="1200">
                <a:solidFill>
                  <a:srgbClr val="FFFFFF"/>
                </a:solidFill>
                <a:latin typeface="Montserrat Thin"/>
                <a:ea typeface="Montserrat Thin"/>
                <a:cs typeface="Montserrat Thin"/>
                <a:sym typeface="Montserrat Thin"/>
              </a:endParaRPr>
            </a:p>
            <a:p>
              <a:pPr algn="l" indent="-304800" lvl="0" marL="457200" rtl="0">
                <a:spcBef>
                  <a:spcPts val="0"/>
                </a:spcBef>
                <a:spcAft>
                  <a:spcPts val="0"/>
                </a:spcAft>
                <a:buClr>
                  <a:srgbClr val="FFFFFF"/>
                </a:buClr>
                <a:buSzPts val="1200"/>
                <a:buFont typeface="Montserrat Thin"/>
                <a:buChar char="●"/>
              </a:pPr>
              <a:r>
                <a:rPr altLang="en" lang="en" sz="1200">
                  <a:solidFill>
                    <a:srgbClr val="FFFFFF"/>
                  </a:solidFill>
                  <a:latin typeface="Montserrat Thin"/>
                  <a:ea typeface="Montserrat Thin"/>
                  <a:cs typeface="Montserrat Thin"/>
                  <a:sym typeface="Montserrat Thin"/>
                </a:rPr>
                <a:t>Widely used for manufacturing a variety of parts, from the smallest component to entire body panels of cars</a:t>
              </a:r>
              <a:endParaRPr sz="1200">
                <a:solidFill>
                  <a:srgbClr val="FFFFFF"/>
                </a:solidFill>
                <a:latin typeface="Montserrat Thin"/>
                <a:ea typeface="Montserrat Thin"/>
                <a:cs typeface="Montserrat Thin"/>
                <a:sym typeface="Montserrat Thin"/>
              </a:endParaRPr>
            </a:p>
          </p:txBody>
        </p:sp>
        <p:sp>
          <p:nvSpPr>
            <p:cNvPr id="68" name="Google Shape;68;p14"/>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69" name="Google Shape;69;p14"/>
          <p:cNvGrpSpPr/>
          <p:nvPr/>
        </p:nvGrpSpPr>
        <p:grpSpPr>
          <a:xfrm>
            <a:off x="457194" y="4347100"/>
            <a:ext cx="3394166" cy="323100"/>
            <a:chOff x="457200" y="4347100"/>
            <a:chExt cx="3394166" cy="323100"/>
          </a:xfrm>
        </p:grpSpPr>
        <p:pic>
          <p:nvPicPr>
            <p:cNvPr id="70" name="Google Shape;70;p14"/>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71" name="Google Shape;71;p14"/>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FFFFFF"/>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grpSp>
        <p:nvGrpSpPr>
          <p:cNvPr id="286" name="Google Shape;286;p32"/>
          <p:cNvGrpSpPr/>
          <p:nvPr/>
        </p:nvGrpSpPr>
        <p:grpSpPr>
          <a:xfrm>
            <a:off x="457190" y="4347100"/>
            <a:ext cx="3425670" cy="323100"/>
            <a:chOff x="457200" y="4347100"/>
            <a:chExt cx="3425670" cy="323100"/>
          </a:xfrm>
        </p:grpSpPr>
        <p:pic>
          <p:nvPicPr>
            <p:cNvPr id="287" name="Google Shape;287;p32"/>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288" name="Google Shape;288;p32"/>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289" name="Google Shape;289;p32"/>
          <p:cNvGrpSpPr/>
          <p:nvPr/>
        </p:nvGrpSpPr>
        <p:grpSpPr>
          <a:xfrm>
            <a:off x="363724" y="483405"/>
            <a:ext cx="4339655" cy="3344395"/>
            <a:chOff x="733413" y="1659300"/>
            <a:chExt cx="4110300" cy="3344395"/>
          </a:xfrm>
        </p:grpSpPr>
        <p:sp>
          <p:nvSpPr>
            <p:cNvPr id="290" name="Google Shape;290;p32"/>
            <p:cNvSpPr txBox="1"/>
            <p:nvPr/>
          </p:nvSpPr>
          <p:spPr>
            <a:xfrm>
              <a:off x="733413" y="1802095"/>
              <a:ext cx="4110300" cy="3201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Mold R</a:t>
              </a:r>
              <a:r>
                <a:rPr altLang="en" lang="en" sz="2000">
                  <a:solidFill>
                    <a:srgbClr val="152245"/>
                  </a:solidFill>
                  <a:latin typeface="Montserrat Medium"/>
                  <a:ea typeface="Montserrat Medium"/>
                  <a:cs typeface="Montserrat Medium"/>
                  <a:sym typeface="Montserrat Medium"/>
                </a:rPr>
                <a:t>unners</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t/>
              </a:r>
              <a:endParaRPr sz="2000">
                <a:solidFill>
                  <a:srgbClr val="152245"/>
                </a:solidFill>
                <a:latin typeface="Montserrat Medium"/>
                <a:ea typeface="Montserrat Medium"/>
                <a:cs typeface="Montserrat Medium"/>
                <a:sym typeface="Montserrat Medium"/>
              </a:endParaRPr>
            </a:p>
            <a:p>
              <a:pPr algn="l" indent="-304800" lvl="0" marL="457200" rtl="0">
                <a:spcBef>
                  <a:spcPts val="0"/>
                </a:spcBef>
                <a:spcAft>
                  <a:spcPts val="0"/>
                </a:spcAft>
                <a:buClr>
                  <a:srgbClr val="152245"/>
                </a:buClr>
                <a:buSzPts val="1200"/>
                <a:buFont typeface="Montserrat Light"/>
                <a:buChar char="●"/>
              </a:pPr>
              <a:r>
                <a:rPr altLang="en" lang="en" sz="1200">
                  <a:solidFill>
                    <a:srgbClr val="152245"/>
                  </a:solidFill>
                  <a:latin typeface="Montserrat Light"/>
                  <a:ea typeface="Montserrat Light"/>
                  <a:cs typeface="Montserrat Light"/>
                  <a:sym typeface="Montserrat Light"/>
                </a:rPr>
                <a:t>Distribution system for the resin from the sprue to the cavities</a:t>
              </a:r>
              <a:endParaRPr sz="1200">
                <a:solidFill>
                  <a:srgbClr val="152245"/>
                </a:solidFill>
                <a:latin typeface="Montserrat Light"/>
                <a:ea typeface="Montserrat Light"/>
                <a:cs typeface="Montserrat Light"/>
                <a:sym typeface="Montserrat Light"/>
              </a:endParaRPr>
            </a:p>
            <a:p>
              <a:pPr algn="l" indent="0" lvl="0" marL="457200" rtl="0">
                <a:spcBef>
                  <a:spcPts val="0"/>
                </a:spcBef>
                <a:spcAft>
                  <a:spcPts val="0"/>
                </a:spcAft>
                <a:buNone/>
              </a:pPr>
              <a:r>
                <a:t/>
              </a:r>
              <a:endParaRPr sz="1200">
                <a:solidFill>
                  <a:srgbClr val="152245"/>
                </a:solidFill>
                <a:latin typeface="Montserrat Light"/>
                <a:ea typeface="Montserrat Light"/>
                <a:cs typeface="Montserrat Light"/>
                <a:sym typeface="Montserrat Light"/>
              </a:endParaRPr>
            </a:p>
            <a:p>
              <a:pPr algn="l" indent="-304800" lvl="0" marL="457200" rtl="0">
                <a:spcBef>
                  <a:spcPts val="0"/>
                </a:spcBef>
                <a:spcAft>
                  <a:spcPts val="0"/>
                </a:spcAft>
                <a:buClr>
                  <a:srgbClr val="152245"/>
                </a:buClr>
                <a:buSzPts val="1200"/>
                <a:buFont typeface="Montserrat Light"/>
                <a:buChar char="●"/>
              </a:pPr>
              <a:r>
                <a:rPr altLang="en" lang="en" sz="1200">
                  <a:solidFill>
                    <a:srgbClr val="152245"/>
                  </a:solidFill>
                  <a:latin typeface="Montserrat Light"/>
                  <a:ea typeface="Montserrat Light"/>
                  <a:cs typeface="Montserrat Light"/>
                  <a:sym typeface="Montserrat Light"/>
                </a:rPr>
                <a:t>Flow characteristics (viscosity), temperature and other factors are important in determining the runner diameter and length</a:t>
              </a:r>
              <a:endParaRPr sz="1200">
                <a:solidFill>
                  <a:srgbClr val="152245"/>
                </a:solidFill>
                <a:latin typeface="Montserrat Light"/>
                <a:ea typeface="Montserrat Light"/>
                <a:cs typeface="Montserrat Light"/>
                <a:sym typeface="Montserrat Light"/>
              </a:endParaRPr>
            </a:p>
            <a:p>
              <a:pPr algn="l" indent="0" lvl="0" marL="457200" rtl="0">
                <a:spcBef>
                  <a:spcPts val="0"/>
                </a:spcBef>
                <a:spcAft>
                  <a:spcPts val="0"/>
                </a:spcAft>
                <a:buNone/>
              </a:pPr>
              <a:r>
                <a:t/>
              </a:r>
              <a:endParaRPr sz="1200">
                <a:solidFill>
                  <a:srgbClr val="152245"/>
                </a:solidFill>
                <a:latin typeface="Montserrat Light"/>
                <a:ea typeface="Montserrat Light"/>
                <a:cs typeface="Montserrat Light"/>
                <a:sym typeface="Montserrat Light"/>
              </a:endParaRPr>
            </a:p>
            <a:p>
              <a:pPr algn="l" indent="-304800" lvl="0" marL="457200" rtl="0">
                <a:spcBef>
                  <a:spcPts val="0"/>
                </a:spcBef>
                <a:spcAft>
                  <a:spcPts val="0"/>
                </a:spcAft>
                <a:buClr>
                  <a:srgbClr val="152245"/>
                </a:buClr>
                <a:buSzPts val="1200"/>
                <a:buFont typeface="Montserrat Light"/>
                <a:buChar char="●"/>
              </a:pPr>
              <a:r>
                <a:rPr altLang="en" lang="en" sz="1200">
                  <a:solidFill>
                    <a:srgbClr val="152245"/>
                  </a:solidFill>
                  <a:latin typeface="Montserrat Light"/>
                  <a:ea typeface="Montserrat Light"/>
                  <a:cs typeface="Montserrat Light"/>
                  <a:sym typeface="Montserrat Light"/>
                </a:rPr>
                <a:t>If the diameter of the runner is too small or the length is too long the resin can freeze in the runner before the mold is completely full</a:t>
              </a:r>
              <a:endParaRPr sz="1200">
                <a:solidFill>
                  <a:srgbClr val="152245"/>
                </a:solidFill>
                <a:latin typeface="Montserrat Light"/>
                <a:ea typeface="Montserrat Light"/>
                <a:cs typeface="Montserrat Light"/>
                <a:sym typeface="Montserrat Light"/>
              </a:endParaRPr>
            </a:p>
            <a:p>
              <a:pPr algn="l" indent="0" lvl="0" marL="457200" rtl="0">
                <a:spcBef>
                  <a:spcPts val="0"/>
                </a:spcBef>
                <a:spcAft>
                  <a:spcPts val="0"/>
                </a:spcAft>
                <a:buNone/>
              </a:pPr>
              <a:r>
                <a:t/>
              </a:r>
              <a:endParaRPr sz="1200">
                <a:solidFill>
                  <a:srgbClr val="152245"/>
                </a:solidFill>
                <a:latin typeface="Montserrat Light"/>
                <a:ea typeface="Montserrat Light"/>
                <a:cs typeface="Montserrat Light"/>
                <a:sym typeface="Montserrat Light"/>
              </a:endParaRPr>
            </a:p>
            <a:p>
              <a:pPr algn="l" indent="-304800" lvl="0" marL="457200" rtl="0">
                <a:spcBef>
                  <a:spcPts val="0"/>
                </a:spcBef>
                <a:spcAft>
                  <a:spcPts val="0"/>
                </a:spcAft>
                <a:buClr>
                  <a:srgbClr val="152245"/>
                </a:buClr>
                <a:buSzPts val="1200"/>
                <a:buFont typeface="Montserrat Light"/>
                <a:buChar char="●"/>
              </a:pPr>
              <a:r>
                <a:rPr altLang="en" lang="en" sz="1200">
                  <a:solidFill>
                    <a:srgbClr val="152245"/>
                  </a:solidFill>
                  <a:latin typeface="Montserrat Light"/>
                  <a:ea typeface="Montserrat Light"/>
                  <a:cs typeface="Montserrat Light"/>
                  <a:sym typeface="Montserrat Light"/>
                </a:rPr>
                <a:t>If the runner system is too large, excess material would be ejected and too much regrind created</a:t>
              </a:r>
              <a:endParaRPr sz="1200">
                <a:solidFill>
                  <a:srgbClr val="152245"/>
                </a:solidFill>
                <a:latin typeface="Montserrat Light"/>
                <a:ea typeface="Montserrat Light"/>
                <a:cs typeface="Montserrat Light"/>
                <a:sym typeface="Montserrat Light"/>
              </a:endParaRPr>
            </a:p>
          </p:txBody>
        </p:sp>
        <p:sp>
          <p:nvSpPr>
            <p:cNvPr id="291" name="Google Shape;291;p32"/>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292" name="Google Shape;292;p32"/>
          <p:cNvPicPr preferRelativeResize="0"/>
          <p:nvPr/>
        </p:nvPicPr>
        <p:blipFill>
          <a:blip r:embed="rId4">
            <a:alphaModFix/>
          </a:blip>
          <a:stretch>
            <a:fillRect/>
          </a:stretch>
        </p:blipFill>
        <p:spPr>
          <a:xfrm>
            <a:off x="4668850" y="986225"/>
            <a:ext cx="4017950" cy="3047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pic>
        <p:nvPicPr>
          <p:cNvPr id="297" name="Google Shape;297;p33"/>
          <p:cNvPicPr preferRelativeResize="0"/>
          <p:nvPr/>
        </p:nvPicPr>
        <p:blipFill>
          <a:blip r:embed="rId3">
            <a:alphaModFix/>
          </a:blip>
          <a:stretch>
            <a:fillRect/>
          </a:stretch>
        </p:blipFill>
        <p:spPr>
          <a:xfrm rot="5400000">
            <a:off x="152537" y="1088737"/>
            <a:ext cx="3517200" cy="2296725"/>
          </a:xfrm>
          <a:prstGeom prst="rect">
            <a:avLst/>
          </a:prstGeom>
          <a:noFill/>
          <a:ln>
            <a:noFill/>
          </a:ln>
        </p:spPr>
      </p:pic>
      <p:grpSp>
        <p:nvGrpSpPr>
          <p:cNvPr id="298" name="Google Shape;298;p33"/>
          <p:cNvGrpSpPr/>
          <p:nvPr/>
        </p:nvGrpSpPr>
        <p:grpSpPr>
          <a:xfrm>
            <a:off x="457190" y="4347100"/>
            <a:ext cx="3425670" cy="323100"/>
            <a:chOff x="457200" y="4347100"/>
            <a:chExt cx="3425670" cy="323100"/>
          </a:xfrm>
        </p:grpSpPr>
        <p:pic>
          <p:nvPicPr>
            <p:cNvPr id="299" name="Google Shape;299;p33"/>
            <p:cNvPicPr preferRelativeResize="0"/>
            <p:nvPr/>
          </p:nvPicPr>
          <p:blipFill rotWithShape="1">
            <a:blip r:embed="rId4">
              <a:alphaModFix/>
            </a:blip>
            <a:srcRect b="89" l="0" r="0" t="89"/>
            <a:stretch/>
          </p:blipFill>
          <p:spPr>
            <a:xfrm>
              <a:off x="457200" y="4353844"/>
              <a:ext cx="352425" cy="309601"/>
            </a:xfrm>
            <a:prstGeom prst="rect">
              <a:avLst/>
            </a:prstGeom>
            <a:noFill/>
            <a:ln>
              <a:noFill/>
            </a:ln>
          </p:spPr>
        </p:pic>
        <p:sp>
          <p:nvSpPr>
            <p:cNvPr id="300" name="Google Shape;300;p33"/>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301" name="Google Shape;301;p33"/>
          <p:cNvGrpSpPr/>
          <p:nvPr/>
        </p:nvGrpSpPr>
        <p:grpSpPr>
          <a:xfrm>
            <a:off x="3432394" y="483405"/>
            <a:ext cx="5254400" cy="3544495"/>
            <a:chOff x="733409" y="1659300"/>
            <a:chExt cx="4976700" cy="3544495"/>
          </a:xfrm>
        </p:grpSpPr>
        <p:sp>
          <p:nvSpPr>
            <p:cNvPr id="302" name="Google Shape;302;p33"/>
            <p:cNvSpPr txBox="1"/>
            <p:nvPr/>
          </p:nvSpPr>
          <p:spPr>
            <a:xfrm>
              <a:off x="733409" y="1802095"/>
              <a:ext cx="4976700" cy="34017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Mold Runners</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t/>
              </a:r>
              <a:endParaRPr sz="2000">
                <a:solidFill>
                  <a:srgbClr val="152245"/>
                </a:solidFill>
                <a:latin typeface="Montserrat Medium"/>
                <a:ea typeface="Montserrat Medium"/>
                <a:cs typeface="Montserrat Medium"/>
                <a:sym typeface="Montserrat Medium"/>
              </a:endParaRPr>
            </a:p>
            <a:p>
              <a:pPr algn="l" indent="-311150" lvl="0" marL="457200" rtl="0">
                <a:spcBef>
                  <a:spcPts val="0"/>
                </a:spcBef>
                <a:spcAft>
                  <a:spcPts val="0"/>
                </a:spcAft>
                <a:buClr>
                  <a:srgbClr val="152245"/>
                </a:buClr>
                <a:buSzPts val="1300"/>
                <a:buFont typeface="Montserrat Light"/>
                <a:buChar char="●"/>
              </a:pPr>
              <a:r>
                <a:rPr altLang="en" lang="en" sz="1300">
                  <a:solidFill>
                    <a:srgbClr val="152245"/>
                  </a:solidFill>
                  <a:latin typeface="Montserrat Light"/>
                  <a:ea typeface="Montserrat Light"/>
                  <a:cs typeface="Montserrat Light"/>
                  <a:sym typeface="Montserrat Light"/>
                </a:rPr>
                <a:t>If the resins have a high viscosity, larger runners are needed compared to low viscosity resin</a:t>
              </a:r>
              <a:endParaRPr sz="1300">
                <a:solidFill>
                  <a:srgbClr val="152245"/>
                </a:solidFill>
                <a:latin typeface="Montserrat Light"/>
                <a:ea typeface="Montserrat Light"/>
                <a:cs typeface="Montserrat Light"/>
                <a:sym typeface="Montserrat Light"/>
              </a:endParaRPr>
            </a:p>
            <a:p>
              <a:pPr algn="l" indent="-311150" lvl="0" marL="457200" rtl="0">
                <a:spcBef>
                  <a:spcPts val="0"/>
                </a:spcBef>
                <a:spcAft>
                  <a:spcPts val="0"/>
                </a:spcAft>
                <a:buClr>
                  <a:srgbClr val="152245"/>
                </a:buClr>
                <a:buSzPts val="1300"/>
                <a:buFont typeface="Montserrat Light"/>
                <a:buChar char="●"/>
              </a:pPr>
              <a:r>
                <a:rPr altLang="en" lang="en" sz="1300">
                  <a:solidFill>
                    <a:srgbClr val="152245"/>
                  </a:solidFill>
                  <a:latin typeface="Montserrat Light"/>
                  <a:ea typeface="Montserrat Light"/>
                  <a:cs typeface="Montserrat Light"/>
                  <a:sym typeface="Montserrat Light"/>
                </a:rPr>
                <a:t>The optimum flow of the resin through the runner system depends on the shape and diameter of the channel</a:t>
              </a:r>
              <a:endParaRPr sz="1300">
                <a:solidFill>
                  <a:srgbClr val="152245"/>
                </a:solidFill>
                <a:latin typeface="Montserrat Light"/>
                <a:ea typeface="Montserrat Light"/>
                <a:cs typeface="Montserrat Light"/>
                <a:sym typeface="Montserrat Light"/>
              </a:endParaRPr>
            </a:p>
            <a:p>
              <a:pPr algn="l" indent="-311150" lvl="0" marL="457200" rtl="0">
                <a:spcBef>
                  <a:spcPts val="0"/>
                </a:spcBef>
                <a:spcAft>
                  <a:spcPts val="0"/>
                </a:spcAft>
                <a:buClr>
                  <a:srgbClr val="152245"/>
                </a:buClr>
                <a:buSzPts val="1300"/>
                <a:buFont typeface="Montserrat Light"/>
                <a:buChar char="●"/>
              </a:pPr>
              <a:r>
                <a:rPr altLang="en" lang="en" sz="1300">
                  <a:solidFill>
                    <a:srgbClr val="152245"/>
                  </a:solidFill>
                  <a:latin typeface="Montserrat Light"/>
                  <a:ea typeface="Montserrat Light"/>
                  <a:cs typeface="Montserrat Light"/>
                  <a:sym typeface="Montserrat Light"/>
                </a:rPr>
                <a:t>Round channel gives the best flow characteristics, but it is difficult to machine</a:t>
              </a:r>
              <a:endParaRPr sz="1300">
                <a:solidFill>
                  <a:srgbClr val="152245"/>
                </a:solidFill>
                <a:latin typeface="Montserrat Light"/>
                <a:ea typeface="Montserrat Light"/>
                <a:cs typeface="Montserrat Light"/>
                <a:sym typeface="Montserrat Light"/>
              </a:endParaRPr>
            </a:p>
            <a:p>
              <a:pPr algn="l" indent="-311150" lvl="0" marL="457200" rtl="0">
                <a:spcBef>
                  <a:spcPts val="0"/>
                </a:spcBef>
                <a:spcAft>
                  <a:spcPts val="0"/>
                </a:spcAft>
                <a:buClr>
                  <a:srgbClr val="152245"/>
                </a:buClr>
                <a:buSzPts val="1300"/>
                <a:buFont typeface="Montserrat Light"/>
                <a:buChar char="●"/>
              </a:pPr>
              <a:r>
                <a:rPr altLang="en" lang="en" sz="1300">
                  <a:solidFill>
                    <a:srgbClr val="152245"/>
                  </a:solidFill>
                  <a:latin typeface="Montserrat Light"/>
                  <a:ea typeface="Montserrat Light"/>
                  <a:cs typeface="Montserrat Light"/>
                  <a:sym typeface="Montserrat Light"/>
                </a:rPr>
                <a:t>Machining cost can be reduced by machining one side of the mold plates</a:t>
              </a:r>
              <a:endParaRPr sz="1300">
                <a:solidFill>
                  <a:srgbClr val="152245"/>
                </a:solidFill>
                <a:latin typeface="Montserrat Light"/>
                <a:ea typeface="Montserrat Light"/>
                <a:cs typeface="Montserrat Light"/>
                <a:sym typeface="Montserrat Light"/>
              </a:endParaRPr>
            </a:p>
            <a:p>
              <a:pPr algn="l" indent="-311150" lvl="0" marL="457200" rtl="0">
                <a:spcBef>
                  <a:spcPts val="0"/>
                </a:spcBef>
                <a:spcAft>
                  <a:spcPts val="0"/>
                </a:spcAft>
                <a:buClr>
                  <a:srgbClr val="152245"/>
                </a:buClr>
                <a:buSzPts val="1300"/>
                <a:buFont typeface="Montserrat Light"/>
                <a:buChar char="●"/>
              </a:pPr>
              <a:r>
                <a:rPr altLang="en" lang="en" sz="1300">
                  <a:solidFill>
                    <a:srgbClr val="152245"/>
                  </a:solidFill>
                  <a:latin typeface="Montserrat Light"/>
                  <a:ea typeface="Montserrat Light"/>
                  <a:cs typeface="Montserrat Light"/>
                  <a:sym typeface="Montserrat Light"/>
                </a:rPr>
                <a:t>Better shape where the depth of the channel is at least two-thirds the size of the width and the sides are tapered between 2 to 5º.</a:t>
              </a:r>
              <a:endParaRPr sz="1300">
                <a:solidFill>
                  <a:srgbClr val="152245"/>
                </a:solidFill>
                <a:latin typeface="Montserrat Light"/>
                <a:ea typeface="Montserrat Light"/>
                <a:cs typeface="Montserrat Light"/>
                <a:sym typeface="Montserrat Light"/>
              </a:endParaRPr>
            </a:p>
            <a:p>
              <a:pPr algn="l" indent="0" lvl="0" marL="457200" rtl="0">
                <a:spcBef>
                  <a:spcPts val="0"/>
                </a:spcBef>
                <a:spcAft>
                  <a:spcPts val="0"/>
                </a:spcAft>
                <a:buNone/>
              </a:pPr>
              <a:r>
                <a:t/>
              </a:r>
              <a:endParaRPr sz="1300">
                <a:solidFill>
                  <a:srgbClr val="152245"/>
                </a:solidFill>
                <a:latin typeface="Montserrat Light"/>
                <a:ea typeface="Montserrat Light"/>
                <a:cs typeface="Montserrat Light"/>
                <a:sym typeface="Montserrat Light"/>
              </a:endParaRPr>
            </a:p>
          </p:txBody>
        </p:sp>
        <p:sp>
          <p:nvSpPr>
            <p:cNvPr id="303" name="Google Shape;303;p33"/>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grpSp>
        <p:nvGrpSpPr>
          <p:cNvPr id="308" name="Google Shape;308;p34"/>
          <p:cNvGrpSpPr/>
          <p:nvPr/>
        </p:nvGrpSpPr>
        <p:grpSpPr>
          <a:xfrm>
            <a:off x="363719" y="2114505"/>
            <a:ext cx="5254400" cy="635395"/>
            <a:chOff x="733409" y="1659300"/>
            <a:chExt cx="4976700" cy="635395"/>
          </a:xfrm>
        </p:grpSpPr>
        <p:sp>
          <p:nvSpPr>
            <p:cNvPr id="309" name="Google Shape;309;p34"/>
            <p:cNvSpPr txBox="1"/>
            <p:nvPr/>
          </p:nvSpPr>
          <p:spPr>
            <a:xfrm>
              <a:off x="733409" y="1802095"/>
              <a:ext cx="4976700" cy="492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Mold Runners</a:t>
              </a:r>
              <a:endParaRPr sz="2000">
                <a:solidFill>
                  <a:srgbClr val="152245"/>
                </a:solidFill>
                <a:latin typeface="Montserrat Medium"/>
                <a:ea typeface="Montserrat Medium"/>
                <a:cs typeface="Montserrat Medium"/>
                <a:sym typeface="Montserrat Medium"/>
              </a:endParaRPr>
            </a:p>
          </p:txBody>
        </p:sp>
        <p:sp>
          <p:nvSpPr>
            <p:cNvPr id="310" name="Google Shape;310;p34"/>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311" name="Google Shape;311;p34"/>
          <p:cNvPicPr preferRelativeResize="0"/>
          <p:nvPr/>
        </p:nvPicPr>
        <p:blipFill>
          <a:blip r:embed="rId3">
            <a:alphaModFix/>
          </a:blip>
          <a:stretch>
            <a:fillRect/>
          </a:stretch>
        </p:blipFill>
        <p:spPr>
          <a:xfrm>
            <a:off x="3364325" y="352763"/>
            <a:ext cx="5531750" cy="4437974"/>
          </a:xfrm>
          <a:prstGeom prst="rect">
            <a:avLst/>
          </a:prstGeom>
          <a:noFill/>
          <a:ln>
            <a:noFill/>
          </a:ln>
        </p:spPr>
      </p:pic>
      <p:grpSp>
        <p:nvGrpSpPr>
          <p:cNvPr id="312" name="Google Shape;312;p34"/>
          <p:cNvGrpSpPr/>
          <p:nvPr/>
        </p:nvGrpSpPr>
        <p:grpSpPr>
          <a:xfrm>
            <a:off x="66065" y="4501900"/>
            <a:ext cx="3425670" cy="323100"/>
            <a:chOff x="457200" y="4347100"/>
            <a:chExt cx="3425670" cy="323100"/>
          </a:xfrm>
        </p:grpSpPr>
        <p:pic>
          <p:nvPicPr>
            <p:cNvPr id="313" name="Google Shape;313;p34"/>
            <p:cNvPicPr preferRelativeResize="0"/>
            <p:nvPr/>
          </p:nvPicPr>
          <p:blipFill rotWithShape="1">
            <a:blip r:embed="rId4">
              <a:alphaModFix/>
            </a:blip>
            <a:srcRect b="89" l="0" r="0" t="89"/>
            <a:stretch/>
          </p:blipFill>
          <p:spPr>
            <a:xfrm>
              <a:off x="457200" y="4353844"/>
              <a:ext cx="352425" cy="309601"/>
            </a:xfrm>
            <a:prstGeom prst="rect">
              <a:avLst/>
            </a:prstGeom>
            <a:noFill/>
            <a:ln>
              <a:noFill/>
            </a:ln>
          </p:spPr>
        </p:pic>
        <p:sp>
          <p:nvSpPr>
            <p:cNvPr id="314" name="Google Shape;314;p34"/>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pic>
        <p:nvPicPr>
          <p:cNvPr id="319" name="Google Shape;319;p35"/>
          <p:cNvPicPr preferRelativeResize="0"/>
          <p:nvPr/>
        </p:nvPicPr>
        <p:blipFill rotWithShape="1">
          <a:blip r:embed="rId3">
            <a:alphaModFix/>
          </a:blip>
          <a:srcRect b="0" l="29920" r="29924" t="0"/>
          <a:stretch/>
        </p:blipFill>
        <p:spPr>
          <a:xfrm>
            <a:off x="3980399" y="0"/>
            <a:ext cx="5163602" cy="5143500"/>
          </a:xfrm>
          <a:prstGeom prst="rect">
            <a:avLst/>
          </a:prstGeom>
          <a:noFill/>
          <a:ln>
            <a:noFill/>
          </a:ln>
        </p:spPr>
      </p:pic>
      <p:sp>
        <p:nvSpPr>
          <p:cNvPr id="320" name="Google Shape;320;p35"/>
          <p:cNvSpPr/>
          <p:nvPr/>
        </p:nvSpPr>
        <p:spPr>
          <a:xfrm rot="-5400000">
            <a:off x="-460950" y="460950"/>
            <a:ext cx="5143500" cy="42216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321" name="Google Shape;321;p35"/>
          <p:cNvPicPr preferRelativeResize="0"/>
          <p:nvPr/>
        </p:nvPicPr>
        <p:blipFill>
          <a:blip r:embed="rId4">
            <a:alphaModFix amt="11000"/>
          </a:blip>
          <a:stretch>
            <a:fillRect/>
          </a:stretch>
        </p:blipFill>
        <p:spPr>
          <a:xfrm>
            <a:off x="942625" y="2327652"/>
            <a:ext cx="2660375" cy="2335800"/>
          </a:xfrm>
          <a:prstGeom prst="rect">
            <a:avLst/>
          </a:prstGeom>
          <a:noFill/>
          <a:ln>
            <a:noFill/>
          </a:ln>
        </p:spPr>
      </p:pic>
      <p:grpSp>
        <p:nvGrpSpPr>
          <p:cNvPr id="322" name="Google Shape;322;p35"/>
          <p:cNvGrpSpPr/>
          <p:nvPr/>
        </p:nvGrpSpPr>
        <p:grpSpPr>
          <a:xfrm>
            <a:off x="381020" y="782125"/>
            <a:ext cx="3659512" cy="2790300"/>
            <a:chOff x="733425" y="1659300"/>
            <a:chExt cx="3286200" cy="2790300"/>
          </a:xfrm>
        </p:grpSpPr>
        <p:sp>
          <p:nvSpPr>
            <p:cNvPr id="323" name="Google Shape;323;p35"/>
            <p:cNvSpPr txBox="1"/>
            <p:nvPr/>
          </p:nvSpPr>
          <p:spPr>
            <a:xfrm>
              <a:off x="733425" y="1802100"/>
              <a:ext cx="3286200" cy="26475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600">
                  <a:solidFill>
                    <a:srgbClr val="FFFFFF"/>
                  </a:solidFill>
                  <a:latin typeface="Montserrat"/>
                  <a:ea typeface="Montserrat"/>
                  <a:cs typeface="Montserrat"/>
                  <a:sym typeface="Montserrat"/>
                </a:rPr>
                <a:t>Mold Secondary Runners</a:t>
              </a:r>
              <a:endParaRPr b="1" sz="1600">
                <a:solidFill>
                  <a:srgbClr val="FFFFFF"/>
                </a:solidFill>
                <a:latin typeface="Montserrat"/>
                <a:ea typeface="Montserrat"/>
                <a:cs typeface="Montserrat"/>
                <a:sym typeface="Montserrat"/>
              </a:endParaRPr>
            </a:p>
            <a:p>
              <a:pPr algn="l" indent="0" lvl="0" marL="0" rtl="0">
                <a:spcBef>
                  <a:spcPts val="0"/>
                </a:spcBef>
                <a:spcAft>
                  <a:spcPts val="0"/>
                </a:spcAft>
                <a:buNone/>
              </a:pPr>
              <a:r>
                <a:t/>
              </a:r>
              <a:endParaRPr sz="1600">
                <a:solidFill>
                  <a:srgbClr val="FFFFFF"/>
                </a:solidFill>
                <a:latin typeface="Montserrat Thin"/>
                <a:ea typeface="Montserrat Thin"/>
                <a:cs typeface="Montserrat Thin"/>
                <a:sym typeface="Montserrat Thin"/>
              </a:endParaRPr>
            </a:p>
            <a:p>
              <a:pPr algn="l" indent="-330200" lvl="0" marL="457200" rtl="0">
                <a:spcBef>
                  <a:spcPts val="0"/>
                </a:spcBef>
                <a:spcAft>
                  <a:spcPts val="0"/>
                </a:spcAft>
                <a:buClr>
                  <a:srgbClr val="FFFFFF"/>
                </a:buClr>
                <a:buSzPts val="1600"/>
                <a:buFont typeface="Montserrat Thin"/>
                <a:buChar char="●"/>
              </a:pPr>
              <a:r>
                <a:rPr altLang="en" lang="en" sz="1600">
                  <a:solidFill>
                    <a:srgbClr val="FFFFFF"/>
                  </a:solidFill>
                  <a:latin typeface="Montserrat Thin"/>
                  <a:ea typeface="Montserrat Thin"/>
                  <a:cs typeface="Montserrat Thin"/>
                  <a:sym typeface="Montserrat Thin"/>
                </a:rPr>
                <a:t>Secondary runner channel are used for multi-cavity molds</a:t>
              </a:r>
              <a:endParaRPr sz="1600">
                <a:solidFill>
                  <a:srgbClr val="FFFFFF"/>
                </a:solidFill>
                <a:latin typeface="Montserrat Thin"/>
                <a:ea typeface="Montserrat Thin"/>
                <a:cs typeface="Montserrat Thin"/>
                <a:sym typeface="Montserrat Thin"/>
              </a:endParaRPr>
            </a:p>
            <a:p>
              <a:pPr algn="l" indent="-330200" lvl="0" marL="457200" rtl="0">
                <a:spcBef>
                  <a:spcPts val="0"/>
                </a:spcBef>
                <a:spcAft>
                  <a:spcPts val="0"/>
                </a:spcAft>
                <a:buClr>
                  <a:srgbClr val="FFFFFF"/>
                </a:buClr>
                <a:buSzPts val="1600"/>
                <a:buFont typeface="Montserrat Thin"/>
                <a:buChar char="●"/>
              </a:pPr>
              <a:r>
                <a:rPr altLang="en" lang="en" sz="1600">
                  <a:solidFill>
                    <a:srgbClr val="FFFFFF"/>
                  </a:solidFill>
                  <a:latin typeface="Montserrat Thin"/>
                  <a:ea typeface="Montserrat Thin"/>
                  <a:cs typeface="Montserrat Thin"/>
                  <a:sym typeface="Montserrat Thin"/>
                </a:rPr>
                <a:t>The flow into the secondary channel should be streamlined (angle in flow direction)</a:t>
              </a:r>
              <a:endParaRPr sz="1600">
                <a:solidFill>
                  <a:srgbClr val="FFFFFF"/>
                </a:solidFill>
                <a:latin typeface="Montserrat Thin"/>
                <a:ea typeface="Montserrat Thin"/>
                <a:cs typeface="Montserrat Thin"/>
                <a:sym typeface="Montserrat Thin"/>
              </a:endParaRPr>
            </a:p>
            <a:p>
              <a:pPr algn="l" indent="-330200" lvl="0" marL="457200" rtl="0">
                <a:spcBef>
                  <a:spcPts val="0"/>
                </a:spcBef>
                <a:spcAft>
                  <a:spcPts val="0"/>
                </a:spcAft>
                <a:buClr>
                  <a:srgbClr val="FFFFFF"/>
                </a:buClr>
                <a:buSzPts val="1600"/>
                <a:buFont typeface="Montserrat Thin"/>
                <a:buChar char="●"/>
              </a:pPr>
              <a:r>
                <a:rPr altLang="en" lang="en" sz="1600">
                  <a:solidFill>
                    <a:srgbClr val="FFFFFF"/>
                  </a:solidFill>
                  <a:latin typeface="Montserrat Thin"/>
                  <a:ea typeface="Montserrat Thin"/>
                  <a:cs typeface="Montserrat Thin"/>
                  <a:sym typeface="Montserrat Thin"/>
                </a:rPr>
                <a:t>The streamlined angle minimizes shear on the resin</a:t>
              </a:r>
              <a:endParaRPr sz="1600">
                <a:solidFill>
                  <a:srgbClr val="FFFFFF"/>
                </a:solidFill>
                <a:latin typeface="Montserrat Thin"/>
                <a:ea typeface="Montserrat Thin"/>
                <a:cs typeface="Montserrat Thin"/>
                <a:sym typeface="Montserrat Thin"/>
              </a:endParaRPr>
            </a:p>
          </p:txBody>
        </p:sp>
        <p:sp>
          <p:nvSpPr>
            <p:cNvPr id="324" name="Google Shape;324;p35"/>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325" name="Google Shape;325;p35"/>
          <p:cNvGrpSpPr/>
          <p:nvPr/>
        </p:nvGrpSpPr>
        <p:grpSpPr>
          <a:xfrm>
            <a:off x="457194" y="4347100"/>
            <a:ext cx="3394166" cy="323100"/>
            <a:chOff x="457200" y="4347100"/>
            <a:chExt cx="3394166" cy="323100"/>
          </a:xfrm>
        </p:grpSpPr>
        <p:pic>
          <p:nvPicPr>
            <p:cNvPr id="326" name="Google Shape;326;p35"/>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327" name="Google Shape;327;p35"/>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pic>
        <p:nvPicPr>
          <p:cNvPr id="332" name="Google Shape;332;p36"/>
          <p:cNvPicPr preferRelativeResize="0"/>
          <p:nvPr/>
        </p:nvPicPr>
        <p:blipFill rotWithShape="1">
          <a:blip r:embed="rId3">
            <a:alphaModFix/>
          </a:blip>
          <a:srcRect b="0" l="24817" r="24822" t="0"/>
          <a:stretch/>
        </p:blipFill>
        <p:spPr>
          <a:xfrm>
            <a:off x="0" y="0"/>
            <a:ext cx="3883500" cy="5143500"/>
          </a:xfrm>
          <a:prstGeom prst="rect">
            <a:avLst/>
          </a:prstGeom>
          <a:noFill/>
          <a:ln>
            <a:noFill/>
          </a:ln>
        </p:spPr>
      </p:pic>
      <p:sp>
        <p:nvSpPr>
          <p:cNvPr id="333" name="Google Shape;333;p36"/>
          <p:cNvSpPr/>
          <p:nvPr/>
        </p:nvSpPr>
        <p:spPr>
          <a:xfrm flipH="1" rot="5400000">
            <a:off x="3942000" y="-58500"/>
            <a:ext cx="5143500" cy="52605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334" name="Google Shape;334;p36"/>
          <p:cNvPicPr preferRelativeResize="0"/>
          <p:nvPr/>
        </p:nvPicPr>
        <p:blipFill>
          <a:blip r:embed="rId4">
            <a:alphaModFix amt="11000"/>
          </a:blip>
          <a:stretch>
            <a:fillRect/>
          </a:stretch>
        </p:blipFill>
        <p:spPr>
          <a:xfrm>
            <a:off x="4878475" y="2327652"/>
            <a:ext cx="2660375" cy="2335800"/>
          </a:xfrm>
          <a:prstGeom prst="rect">
            <a:avLst/>
          </a:prstGeom>
          <a:noFill/>
          <a:ln>
            <a:noFill/>
          </a:ln>
        </p:spPr>
      </p:pic>
      <p:grpSp>
        <p:nvGrpSpPr>
          <p:cNvPr id="335" name="Google Shape;335;p36"/>
          <p:cNvGrpSpPr/>
          <p:nvPr/>
        </p:nvGrpSpPr>
        <p:grpSpPr>
          <a:xfrm>
            <a:off x="5475019" y="4347100"/>
            <a:ext cx="3394166" cy="323100"/>
            <a:chOff x="457200" y="4347100"/>
            <a:chExt cx="3394166" cy="323100"/>
          </a:xfrm>
        </p:grpSpPr>
        <p:pic>
          <p:nvPicPr>
            <p:cNvPr id="336" name="Google Shape;336;p36"/>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337" name="Google Shape;337;p36"/>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grpSp>
        <p:nvGrpSpPr>
          <p:cNvPr id="338" name="Google Shape;338;p36"/>
          <p:cNvGrpSpPr/>
          <p:nvPr/>
        </p:nvGrpSpPr>
        <p:grpSpPr>
          <a:xfrm>
            <a:off x="4347250" y="480050"/>
            <a:ext cx="4339577" cy="3405900"/>
            <a:chOff x="609295" y="1659300"/>
            <a:chExt cx="9139800" cy="3405900"/>
          </a:xfrm>
        </p:grpSpPr>
        <p:sp>
          <p:nvSpPr>
            <p:cNvPr id="339" name="Google Shape;339;p36"/>
            <p:cNvSpPr txBox="1"/>
            <p:nvPr/>
          </p:nvSpPr>
          <p:spPr>
            <a:xfrm>
              <a:off x="609295" y="1802100"/>
              <a:ext cx="9139800" cy="326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250">
                  <a:solidFill>
                    <a:srgbClr val="FFFFFF"/>
                  </a:solidFill>
                  <a:latin typeface="Montserrat"/>
                  <a:ea typeface="Montserrat"/>
                  <a:cs typeface="Montserrat"/>
                  <a:sym typeface="Montserrat"/>
                </a:rPr>
                <a:t>Mold Gate</a:t>
              </a:r>
              <a:br>
                <a:rPr altLang="en" b="1" lang="en" sz="1250">
                  <a:solidFill>
                    <a:srgbClr val="FFFFFF"/>
                  </a:solidFill>
                  <a:latin typeface="Montserrat"/>
                  <a:ea typeface="Montserrat"/>
                  <a:cs typeface="Montserrat"/>
                  <a:sym typeface="Montserrat"/>
                </a:rPr>
              </a:br>
              <a:endParaRPr b="1" sz="1250">
                <a:solidFill>
                  <a:srgbClr val="FFFFFF"/>
                </a:solidFill>
                <a:latin typeface="Montserrat"/>
                <a:ea typeface="Montserrat"/>
                <a:cs typeface="Montserrat"/>
                <a:sym typeface="Montserrat"/>
              </a:endParaRPr>
            </a:p>
            <a:p>
              <a:pPr algn="l" indent="-307975" lvl="0" marL="457200" rtl="0">
                <a:spcBef>
                  <a:spcPts val="0"/>
                </a:spcBef>
                <a:spcAft>
                  <a:spcPts val="0"/>
                </a:spcAft>
                <a:buClr>
                  <a:srgbClr val="FFFFFF"/>
                </a:buClr>
                <a:buSzPts val="1250"/>
                <a:buFont typeface="Montserrat Thin"/>
                <a:buChar char="●"/>
              </a:pPr>
              <a:r>
                <a:rPr altLang="en" lang="en" sz="1250">
                  <a:solidFill>
                    <a:srgbClr val="FFFFFF"/>
                  </a:solidFill>
                  <a:latin typeface="Montserrat Thin"/>
                  <a:ea typeface="Montserrat Thin"/>
                  <a:cs typeface="Montserrat Thin"/>
                  <a:sym typeface="Montserrat Thin"/>
                </a:rPr>
                <a:t>The end of runner and the entry path </a:t>
              </a:r>
              <a:br>
                <a:rPr altLang="en" lang="en" sz="1250">
                  <a:solidFill>
                    <a:srgbClr val="FFFFFF"/>
                  </a:solidFill>
                  <a:latin typeface="Montserrat Thin"/>
                  <a:ea typeface="Montserrat Thin"/>
                  <a:cs typeface="Montserrat Thin"/>
                  <a:sym typeface="Montserrat Thin"/>
                </a:rPr>
              </a:br>
              <a:r>
                <a:rPr altLang="en" lang="en" sz="1250">
                  <a:solidFill>
                    <a:srgbClr val="FFFFFF"/>
                  </a:solidFill>
                  <a:latin typeface="Montserrat Thin"/>
                  <a:ea typeface="Montserrat Thin"/>
                  <a:cs typeface="Montserrat Thin"/>
                  <a:sym typeface="Montserrat Thin"/>
                </a:rPr>
                <a:t>into the cavity</a:t>
              </a:r>
              <a:endParaRPr sz="1250">
                <a:solidFill>
                  <a:srgbClr val="FFFFFF"/>
                </a:solidFill>
                <a:latin typeface="Montserrat Thin"/>
                <a:ea typeface="Montserrat Thin"/>
                <a:cs typeface="Montserrat Thin"/>
                <a:sym typeface="Montserrat Thin"/>
              </a:endParaRPr>
            </a:p>
            <a:p>
              <a:pPr algn="l" indent="-307975" lvl="0" marL="457200" rtl="0">
                <a:spcBef>
                  <a:spcPts val="0"/>
                </a:spcBef>
                <a:spcAft>
                  <a:spcPts val="0"/>
                </a:spcAft>
                <a:buClr>
                  <a:srgbClr val="FFFFFF"/>
                </a:buClr>
                <a:buSzPts val="1250"/>
                <a:buFont typeface="Montserrat Thin"/>
                <a:buChar char="●"/>
              </a:pPr>
              <a:r>
                <a:rPr altLang="en" lang="en" sz="1250">
                  <a:solidFill>
                    <a:srgbClr val="FFFFFF"/>
                  </a:solidFill>
                  <a:latin typeface="Montserrat Thin"/>
                  <a:ea typeface="Montserrat Thin"/>
                  <a:cs typeface="Montserrat Thin"/>
                  <a:sym typeface="Montserrat Thin"/>
                </a:rPr>
                <a:t>The gate shape can also affect the filling of the cavity, dimension and properties of the parts</a:t>
              </a:r>
              <a:endParaRPr sz="1250">
                <a:solidFill>
                  <a:srgbClr val="FFFFFF"/>
                </a:solidFill>
                <a:latin typeface="Montserrat Thin"/>
                <a:ea typeface="Montserrat Thin"/>
                <a:cs typeface="Montserrat Thin"/>
                <a:sym typeface="Montserrat Thin"/>
              </a:endParaRPr>
            </a:p>
            <a:p>
              <a:pPr algn="l" indent="-307975" lvl="0" marL="457200" rtl="0">
                <a:spcBef>
                  <a:spcPts val="0"/>
                </a:spcBef>
                <a:spcAft>
                  <a:spcPts val="0"/>
                </a:spcAft>
                <a:buClr>
                  <a:srgbClr val="FFFFFF"/>
                </a:buClr>
                <a:buSzPts val="1250"/>
                <a:buFont typeface="Montserrat Thin"/>
                <a:buChar char="●"/>
              </a:pPr>
              <a:r>
                <a:rPr altLang="en" lang="en" sz="1250">
                  <a:solidFill>
                    <a:srgbClr val="FFFFFF"/>
                  </a:solidFill>
                  <a:latin typeface="Montserrat Thin"/>
                  <a:ea typeface="Montserrat Thin"/>
                  <a:cs typeface="Montserrat Thin"/>
                  <a:sym typeface="Montserrat Thin"/>
                </a:rPr>
                <a:t>Gate is the most restricted point in the injection molding system, i.e. for reinforcement and filler + polymer systems</a:t>
              </a:r>
              <a:endParaRPr sz="1250">
                <a:solidFill>
                  <a:srgbClr val="FFFFFF"/>
                </a:solidFill>
                <a:latin typeface="Montserrat Thin"/>
                <a:ea typeface="Montserrat Thin"/>
                <a:cs typeface="Montserrat Thin"/>
                <a:sym typeface="Montserrat Thin"/>
              </a:endParaRPr>
            </a:p>
            <a:p>
              <a:pPr algn="l" indent="-307975" lvl="0" marL="457200" rtl="0">
                <a:spcBef>
                  <a:spcPts val="0"/>
                </a:spcBef>
                <a:spcAft>
                  <a:spcPts val="0"/>
                </a:spcAft>
                <a:buClr>
                  <a:srgbClr val="FFFFFF"/>
                </a:buClr>
                <a:buSzPts val="1250"/>
                <a:buFont typeface="Montserrat Thin"/>
                <a:buChar char="●"/>
              </a:pPr>
              <a:r>
                <a:rPr altLang="en" lang="en" sz="1250">
                  <a:solidFill>
                    <a:srgbClr val="FFFFFF"/>
                  </a:solidFill>
                  <a:latin typeface="Montserrat Thin"/>
                  <a:ea typeface="Montserrat Thin"/>
                  <a:cs typeface="Montserrat Thin"/>
                  <a:sym typeface="Montserrat Thin"/>
                </a:rPr>
                <a:t>Small rectangular opening at the end of the runner channel, connect to the edge of cavity</a:t>
              </a:r>
              <a:endParaRPr sz="1250">
                <a:solidFill>
                  <a:srgbClr val="FFFFFF"/>
                </a:solidFill>
                <a:latin typeface="Montserrat Thin"/>
                <a:ea typeface="Montserrat Thin"/>
                <a:cs typeface="Montserrat Thin"/>
                <a:sym typeface="Montserrat Thin"/>
              </a:endParaRPr>
            </a:p>
            <a:p>
              <a:pPr algn="l" indent="-307975" lvl="0" marL="457200" rtl="0">
                <a:spcBef>
                  <a:spcPts val="0"/>
                </a:spcBef>
                <a:spcAft>
                  <a:spcPts val="0"/>
                </a:spcAft>
                <a:buClr>
                  <a:srgbClr val="FFFFFF"/>
                </a:buClr>
                <a:buSzPts val="1250"/>
                <a:buFont typeface="Montserrat Thin"/>
                <a:buChar char="●"/>
              </a:pPr>
              <a:r>
                <a:rPr altLang="en" lang="en" sz="1250">
                  <a:solidFill>
                    <a:srgbClr val="FFFFFF"/>
                  </a:solidFill>
                  <a:latin typeface="Montserrat Thin"/>
                  <a:ea typeface="Montserrat Thin"/>
                  <a:cs typeface="Montserrat Thin"/>
                  <a:sym typeface="Montserrat Thin"/>
                </a:rPr>
                <a:t>Edge gate can be below the parting line if the channel and part are also below the parting line</a:t>
              </a:r>
              <a:endParaRPr sz="1250">
                <a:solidFill>
                  <a:srgbClr val="FFFFFF"/>
                </a:solidFill>
                <a:latin typeface="Montserrat Thin"/>
                <a:ea typeface="Montserrat Thin"/>
                <a:cs typeface="Montserrat Thin"/>
                <a:sym typeface="Montserrat Thin"/>
              </a:endParaRPr>
            </a:p>
            <a:p>
              <a:pPr algn="l" indent="-307975" lvl="0" marL="457200" rtl="0">
                <a:spcBef>
                  <a:spcPts val="0"/>
                </a:spcBef>
                <a:spcAft>
                  <a:spcPts val="0"/>
                </a:spcAft>
                <a:buClr>
                  <a:srgbClr val="FFFFFF"/>
                </a:buClr>
                <a:buSzPts val="1250"/>
                <a:buFont typeface="Montserrat Thin"/>
                <a:buChar char="●"/>
              </a:pPr>
              <a:r>
                <a:rPr altLang="en" lang="en" sz="1250">
                  <a:solidFill>
                    <a:srgbClr val="FFFFFF"/>
                  </a:solidFill>
                  <a:latin typeface="Montserrat Thin"/>
                  <a:ea typeface="Montserrat Thin"/>
                  <a:cs typeface="Montserrat Thin"/>
                  <a:sym typeface="Montserrat Thin"/>
                </a:rPr>
                <a:t>Or it can be symmetrically about the parting line, if the runner channel and part are at both side of parting line</a:t>
              </a:r>
              <a:endParaRPr sz="1250">
                <a:solidFill>
                  <a:srgbClr val="FFFFFF"/>
                </a:solidFill>
                <a:latin typeface="Montserrat Thin"/>
                <a:ea typeface="Montserrat Thin"/>
                <a:cs typeface="Montserrat Thin"/>
                <a:sym typeface="Montserrat Thin"/>
              </a:endParaRPr>
            </a:p>
          </p:txBody>
        </p:sp>
        <p:sp>
          <p:nvSpPr>
            <p:cNvPr id="340" name="Google Shape;340;p36"/>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grpSp>
        <p:nvGrpSpPr>
          <p:cNvPr id="345" name="Google Shape;345;p37"/>
          <p:cNvGrpSpPr/>
          <p:nvPr/>
        </p:nvGrpSpPr>
        <p:grpSpPr>
          <a:xfrm>
            <a:off x="457190" y="4347100"/>
            <a:ext cx="3425670" cy="323100"/>
            <a:chOff x="457200" y="4347100"/>
            <a:chExt cx="3425670" cy="323100"/>
          </a:xfrm>
        </p:grpSpPr>
        <p:pic>
          <p:nvPicPr>
            <p:cNvPr id="346" name="Google Shape;346;p37"/>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347" name="Google Shape;347;p37"/>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348" name="Google Shape;348;p37"/>
          <p:cNvGrpSpPr/>
          <p:nvPr/>
        </p:nvGrpSpPr>
        <p:grpSpPr>
          <a:xfrm>
            <a:off x="381020" y="575000"/>
            <a:ext cx="3659512" cy="3329100"/>
            <a:chOff x="733425" y="1659300"/>
            <a:chExt cx="3286200" cy="3329100"/>
          </a:xfrm>
        </p:grpSpPr>
        <p:sp>
          <p:nvSpPr>
            <p:cNvPr id="349" name="Google Shape;349;p37"/>
            <p:cNvSpPr txBox="1"/>
            <p:nvPr/>
          </p:nvSpPr>
          <p:spPr>
            <a:xfrm>
              <a:off x="733425" y="1802100"/>
              <a:ext cx="3286200" cy="31863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500">
                  <a:solidFill>
                    <a:srgbClr val="152245"/>
                  </a:solidFill>
                  <a:latin typeface="Montserrat"/>
                  <a:ea typeface="Montserrat"/>
                  <a:cs typeface="Montserrat"/>
                  <a:sym typeface="Montserrat"/>
                </a:rPr>
                <a:t>Mold Submarine Gate</a:t>
              </a:r>
              <a:endParaRPr b="1" sz="1500">
                <a:solidFill>
                  <a:srgbClr val="152245"/>
                </a:solidFill>
                <a:latin typeface="Montserrat"/>
                <a:ea typeface="Montserrat"/>
                <a:cs typeface="Montserrat"/>
                <a:sym typeface="Montserrat"/>
              </a:endParaRPr>
            </a:p>
            <a:p>
              <a:pPr algn="l" indent="0" lvl="0" marL="0" rtl="0">
                <a:spcBef>
                  <a:spcPts val="0"/>
                </a:spcBef>
                <a:spcAft>
                  <a:spcPts val="0"/>
                </a:spcAft>
                <a:buNone/>
              </a:pPr>
              <a:r>
                <a:t/>
              </a:r>
              <a:endParaRPr sz="1500">
                <a:solidFill>
                  <a:srgbClr val="152245"/>
                </a:solidFill>
                <a:latin typeface="Montserrat Thin"/>
                <a:ea typeface="Montserrat Thin"/>
                <a:cs typeface="Montserrat Thin"/>
                <a:sym typeface="Montserrat Thin"/>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Starts from the edge of the runner, and goes into the cavity edge at an angle</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It narrows to a point as it moves from the runner to the cavity</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The advantage; separation of the parts and the runner is automatic</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Disadvantage; gate cannot be used for some resins because of high shear</a:t>
              </a:r>
              <a:endParaRPr sz="1500">
                <a:solidFill>
                  <a:srgbClr val="152245"/>
                </a:solidFill>
                <a:latin typeface="Montserrat Light"/>
                <a:ea typeface="Montserrat Light"/>
                <a:cs typeface="Montserrat Light"/>
                <a:sym typeface="Montserrat Light"/>
              </a:endParaRPr>
            </a:p>
          </p:txBody>
        </p:sp>
        <p:sp>
          <p:nvSpPr>
            <p:cNvPr id="350" name="Google Shape;350;p37"/>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351" name="Google Shape;351;p37"/>
          <p:cNvGrpSpPr/>
          <p:nvPr/>
        </p:nvGrpSpPr>
        <p:grpSpPr>
          <a:xfrm>
            <a:off x="4557970" y="575000"/>
            <a:ext cx="3659512" cy="2867100"/>
            <a:chOff x="733425" y="1659300"/>
            <a:chExt cx="3286200" cy="2867100"/>
          </a:xfrm>
        </p:grpSpPr>
        <p:sp>
          <p:nvSpPr>
            <p:cNvPr id="352" name="Google Shape;352;p37"/>
            <p:cNvSpPr txBox="1"/>
            <p:nvPr/>
          </p:nvSpPr>
          <p:spPr>
            <a:xfrm>
              <a:off x="733425" y="1802100"/>
              <a:ext cx="3286200" cy="27243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500">
                  <a:solidFill>
                    <a:srgbClr val="152245"/>
                  </a:solidFill>
                  <a:latin typeface="Montserrat"/>
                  <a:ea typeface="Montserrat"/>
                  <a:cs typeface="Montserrat"/>
                  <a:sym typeface="Montserrat"/>
                </a:rPr>
                <a:t>Mold Tab Gate</a:t>
              </a:r>
              <a:endParaRPr b="1" sz="1500">
                <a:solidFill>
                  <a:srgbClr val="152245"/>
                </a:solidFill>
                <a:latin typeface="Montserrat"/>
                <a:ea typeface="Montserrat"/>
                <a:cs typeface="Montserrat"/>
                <a:sym typeface="Montserrat"/>
              </a:endParaRPr>
            </a:p>
            <a:p>
              <a:pPr algn="l" indent="0" lvl="0" marL="0" rtl="0">
                <a:spcBef>
                  <a:spcPts val="0"/>
                </a:spcBef>
                <a:spcAft>
                  <a:spcPts val="0"/>
                </a:spcAft>
                <a:buNone/>
              </a:pPr>
              <a:r>
                <a:t/>
              </a:r>
              <a:endParaRPr sz="1500">
                <a:solidFill>
                  <a:srgbClr val="152245"/>
                </a:solidFill>
                <a:latin typeface="Montserrat Thin"/>
                <a:ea typeface="Montserrat Thin"/>
                <a:cs typeface="Montserrat Thin"/>
                <a:sym typeface="Montserrat Thin"/>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By connecting the runner directly into the cavity with no reduction in runner cross-section</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Used for very large parts where a reduction in flow would disturb the resins flow pattern and might result inadequate flow into the cavity</a:t>
              </a:r>
              <a:endParaRPr sz="1500">
                <a:solidFill>
                  <a:srgbClr val="152245"/>
                </a:solidFill>
                <a:latin typeface="Montserrat Light"/>
                <a:ea typeface="Montserrat Light"/>
                <a:cs typeface="Montserrat Light"/>
                <a:sym typeface="Montserrat Light"/>
              </a:endParaRPr>
            </a:p>
          </p:txBody>
        </p:sp>
        <p:sp>
          <p:nvSpPr>
            <p:cNvPr id="353" name="Google Shape;353;p37"/>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grpSp>
        <p:nvGrpSpPr>
          <p:cNvPr id="358" name="Google Shape;358;p38"/>
          <p:cNvGrpSpPr/>
          <p:nvPr/>
        </p:nvGrpSpPr>
        <p:grpSpPr>
          <a:xfrm>
            <a:off x="457190" y="4347100"/>
            <a:ext cx="3425670" cy="323100"/>
            <a:chOff x="457200" y="4347100"/>
            <a:chExt cx="3425670" cy="323100"/>
          </a:xfrm>
        </p:grpSpPr>
        <p:pic>
          <p:nvPicPr>
            <p:cNvPr id="359" name="Google Shape;359;p38"/>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360" name="Google Shape;360;p38"/>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361" name="Google Shape;361;p38"/>
          <p:cNvGrpSpPr/>
          <p:nvPr/>
        </p:nvGrpSpPr>
        <p:grpSpPr>
          <a:xfrm>
            <a:off x="381020" y="575000"/>
            <a:ext cx="3659512" cy="2636400"/>
            <a:chOff x="733425" y="1659300"/>
            <a:chExt cx="3286200" cy="2636400"/>
          </a:xfrm>
        </p:grpSpPr>
        <p:sp>
          <p:nvSpPr>
            <p:cNvPr id="362" name="Google Shape;362;p38"/>
            <p:cNvSpPr txBox="1"/>
            <p:nvPr/>
          </p:nvSpPr>
          <p:spPr>
            <a:xfrm>
              <a:off x="733425" y="1802100"/>
              <a:ext cx="3286200" cy="2493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500">
                  <a:solidFill>
                    <a:srgbClr val="152245"/>
                  </a:solidFill>
                  <a:latin typeface="Montserrat"/>
                  <a:ea typeface="Montserrat"/>
                  <a:cs typeface="Montserrat"/>
                  <a:sym typeface="Montserrat"/>
                </a:rPr>
                <a:t>Mold Fan Gate</a:t>
              </a:r>
              <a:endParaRPr b="1" sz="1500">
                <a:solidFill>
                  <a:srgbClr val="152245"/>
                </a:solidFill>
                <a:latin typeface="Montserrat"/>
                <a:ea typeface="Montserrat"/>
                <a:cs typeface="Montserrat"/>
                <a:sym typeface="Montserrat"/>
              </a:endParaRPr>
            </a:p>
            <a:p>
              <a:pPr algn="l" indent="0" lvl="0" marL="0" rtl="0">
                <a:spcBef>
                  <a:spcPts val="0"/>
                </a:spcBef>
                <a:spcAft>
                  <a:spcPts val="0"/>
                </a:spcAft>
                <a:buNone/>
              </a:pPr>
              <a:r>
                <a:t/>
              </a:r>
              <a:endParaRPr sz="1500">
                <a:solidFill>
                  <a:srgbClr val="152245"/>
                </a:solidFill>
                <a:latin typeface="Montserrat Thin"/>
                <a:ea typeface="Montserrat Thin"/>
                <a:cs typeface="Montserrat Thin"/>
                <a:sym typeface="Montserrat Thin"/>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Made by reducing the thickness and not the diameter of the runner channel as it goes into the cavity</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Used for intermediate size, and when reinforcement in the resin cannot flow through the edge gate</a:t>
              </a:r>
              <a:endParaRPr sz="1500">
                <a:solidFill>
                  <a:srgbClr val="152245"/>
                </a:solidFill>
                <a:latin typeface="Montserrat Light"/>
                <a:ea typeface="Montserrat Light"/>
                <a:cs typeface="Montserrat Light"/>
                <a:sym typeface="Montserrat Light"/>
              </a:endParaRPr>
            </a:p>
          </p:txBody>
        </p:sp>
        <p:sp>
          <p:nvSpPr>
            <p:cNvPr id="363" name="Google Shape;363;p38"/>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364" name="Google Shape;364;p38"/>
          <p:cNvGrpSpPr/>
          <p:nvPr/>
        </p:nvGrpSpPr>
        <p:grpSpPr>
          <a:xfrm>
            <a:off x="4557970" y="575000"/>
            <a:ext cx="3659512" cy="2174700"/>
            <a:chOff x="733425" y="1659300"/>
            <a:chExt cx="3286200" cy="2174700"/>
          </a:xfrm>
        </p:grpSpPr>
        <p:sp>
          <p:nvSpPr>
            <p:cNvPr id="365" name="Google Shape;365;p38"/>
            <p:cNvSpPr txBox="1"/>
            <p:nvPr/>
          </p:nvSpPr>
          <p:spPr>
            <a:xfrm>
              <a:off x="733425" y="1802100"/>
              <a:ext cx="3286200" cy="20319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500">
                  <a:solidFill>
                    <a:srgbClr val="152245"/>
                  </a:solidFill>
                  <a:latin typeface="Montserrat"/>
                  <a:ea typeface="Montserrat"/>
                  <a:cs typeface="Montserrat"/>
                  <a:sym typeface="Montserrat"/>
                </a:rPr>
                <a:t>Mold Ring Gate</a:t>
              </a:r>
              <a:endParaRPr b="1" sz="1500">
                <a:solidFill>
                  <a:srgbClr val="152245"/>
                </a:solidFill>
                <a:latin typeface="Montserrat"/>
                <a:ea typeface="Montserrat"/>
                <a:cs typeface="Montserrat"/>
                <a:sym typeface="Montserrat"/>
              </a:endParaRPr>
            </a:p>
            <a:p>
              <a:pPr algn="l" indent="0" lvl="0" marL="0" rtl="0">
                <a:spcBef>
                  <a:spcPts val="0"/>
                </a:spcBef>
                <a:spcAft>
                  <a:spcPts val="0"/>
                </a:spcAft>
                <a:buNone/>
              </a:pPr>
              <a:r>
                <a:t/>
              </a:r>
              <a:endParaRPr sz="1500">
                <a:solidFill>
                  <a:srgbClr val="152245"/>
                </a:solidFill>
                <a:latin typeface="Montserrat Thin"/>
                <a:ea typeface="Montserrat Thin"/>
                <a:cs typeface="Montserrat Thin"/>
                <a:sym typeface="Montserrat Thin"/>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Used to make hollow cylinder parts</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The ring gate covers the entire top of the cylinder part so that the resin flow is downward into the wall of the part</a:t>
              </a:r>
              <a:endParaRPr sz="1500">
                <a:solidFill>
                  <a:srgbClr val="152245"/>
                </a:solidFill>
                <a:latin typeface="Montserrat Light"/>
                <a:ea typeface="Montserrat Light"/>
                <a:cs typeface="Montserrat Light"/>
                <a:sym typeface="Montserrat Light"/>
              </a:endParaRPr>
            </a:p>
          </p:txBody>
        </p:sp>
        <p:sp>
          <p:nvSpPr>
            <p:cNvPr id="366" name="Google Shape;366;p38"/>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pic>
        <p:nvPicPr>
          <p:cNvPr id="371" name="Google Shape;371;p39"/>
          <p:cNvPicPr preferRelativeResize="0"/>
          <p:nvPr/>
        </p:nvPicPr>
        <p:blipFill>
          <a:blip r:embed="rId3">
            <a:alphaModFix/>
          </a:blip>
          <a:stretch>
            <a:fillRect/>
          </a:stretch>
        </p:blipFill>
        <p:spPr>
          <a:xfrm>
            <a:off x="4176925" y="643738"/>
            <a:ext cx="4509876" cy="3191625"/>
          </a:xfrm>
          <a:prstGeom prst="rect">
            <a:avLst/>
          </a:prstGeom>
          <a:noFill/>
          <a:ln>
            <a:noFill/>
          </a:ln>
        </p:spPr>
      </p:pic>
      <p:grpSp>
        <p:nvGrpSpPr>
          <p:cNvPr id="372" name="Google Shape;372;p39"/>
          <p:cNvGrpSpPr/>
          <p:nvPr/>
        </p:nvGrpSpPr>
        <p:grpSpPr>
          <a:xfrm>
            <a:off x="457190" y="4347100"/>
            <a:ext cx="3425670" cy="323100"/>
            <a:chOff x="457200" y="4347100"/>
            <a:chExt cx="3425670" cy="323100"/>
          </a:xfrm>
        </p:grpSpPr>
        <p:pic>
          <p:nvPicPr>
            <p:cNvPr id="373" name="Google Shape;373;p39"/>
            <p:cNvPicPr preferRelativeResize="0"/>
            <p:nvPr/>
          </p:nvPicPr>
          <p:blipFill rotWithShape="1">
            <a:blip r:embed="rId4">
              <a:alphaModFix/>
            </a:blip>
            <a:srcRect b="89" l="0" r="0" t="89"/>
            <a:stretch/>
          </p:blipFill>
          <p:spPr>
            <a:xfrm>
              <a:off x="457200" y="4353844"/>
              <a:ext cx="352425" cy="309601"/>
            </a:xfrm>
            <a:prstGeom prst="rect">
              <a:avLst/>
            </a:prstGeom>
            <a:noFill/>
            <a:ln>
              <a:noFill/>
            </a:ln>
          </p:spPr>
        </p:pic>
        <p:sp>
          <p:nvSpPr>
            <p:cNvPr id="374" name="Google Shape;374;p39"/>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375" name="Google Shape;375;p39"/>
          <p:cNvGrpSpPr/>
          <p:nvPr/>
        </p:nvGrpSpPr>
        <p:grpSpPr>
          <a:xfrm>
            <a:off x="381020" y="575000"/>
            <a:ext cx="3659512" cy="3329100"/>
            <a:chOff x="733425" y="1659300"/>
            <a:chExt cx="3286200" cy="3329100"/>
          </a:xfrm>
        </p:grpSpPr>
        <p:sp>
          <p:nvSpPr>
            <p:cNvPr id="376" name="Google Shape;376;p39"/>
            <p:cNvSpPr txBox="1"/>
            <p:nvPr/>
          </p:nvSpPr>
          <p:spPr>
            <a:xfrm>
              <a:off x="733425" y="1802100"/>
              <a:ext cx="3286200" cy="31863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500">
                  <a:solidFill>
                    <a:srgbClr val="152245"/>
                  </a:solidFill>
                  <a:latin typeface="Montserrat"/>
                  <a:ea typeface="Montserrat"/>
                  <a:cs typeface="Montserrat"/>
                  <a:sym typeface="Montserrat"/>
                </a:rPr>
                <a:t>Mold Cavities</a:t>
              </a:r>
              <a:endParaRPr b="1" sz="1500">
                <a:solidFill>
                  <a:srgbClr val="152245"/>
                </a:solidFill>
                <a:latin typeface="Montserrat"/>
                <a:ea typeface="Montserrat"/>
                <a:cs typeface="Montserrat"/>
                <a:sym typeface="Montserrat"/>
              </a:endParaRPr>
            </a:p>
            <a:p>
              <a:pPr algn="l" indent="0" lvl="0" marL="0" rtl="0">
                <a:spcBef>
                  <a:spcPts val="0"/>
                </a:spcBef>
                <a:spcAft>
                  <a:spcPts val="0"/>
                </a:spcAft>
                <a:buNone/>
              </a:pPr>
              <a:r>
                <a:t/>
              </a:r>
              <a:endParaRPr sz="1500">
                <a:solidFill>
                  <a:srgbClr val="152245"/>
                </a:solidFill>
                <a:latin typeface="Montserrat Thin"/>
                <a:ea typeface="Montserrat Thin"/>
                <a:cs typeface="Montserrat Thin"/>
                <a:sym typeface="Montserrat Thin"/>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Are actual molding locations</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Resin enter the cavities through gate, fills the cavities, and cools to form the solid. The parts are ejected and finished</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Cavities are the heart of the molding process, and must be precisely prepared</a:t>
              </a:r>
              <a:endParaRPr sz="1500">
                <a:solidFill>
                  <a:srgbClr val="152245"/>
                </a:solidFill>
                <a:latin typeface="Montserrat Light"/>
                <a:ea typeface="Montserrat Light"/>
                <a:cs typeface="Montserrat Light"/>
                <a:sym typeface="Montserrat Light"/>
              </a:endParaRPr>
            </a:p>
            <a:p>
              <a:pPr algn="l" indent="-323850" lvl="0" marL="457200" rtl="0">
                <a:spcBef>
                  <a:spcPts val="0"/>
                </a:spcBef>
                <a:spcAft>
                  <a:spcPts val="0"/>
                </a:spcAft>
                <a:buClr>
                  <a:srgbClr val="152245"/>
                </a:buClr>
                <a:buSzPts val="1500"/>
                <a:buFont typeface="Montserrat Light"/>
                <a:buChar char="●"/>
              </a:pPr>
              <a:r>
                <a:rPr altLang="en" lang="en" sz="1500">
                  <a:solidFill>
                    <a:srgbClr val="152245"/>
                  </a:solidFill>
                  <a:latin typeface="Montserrat Light"/>
                  <a:ea typeface="Montserrat Light"/>
                  <a:cs typeface="Montserrat Light"/>
                  <a:sym typeface="Montserrat Light"/>
                </a:rPr>
                <a:t>The shape of the cavities determines the shape of the part</a:t>
              </a:r>
              <a:endParaRPr sz="1500">
                <a:solidFill>
                  <a:srgbClr val="152245"/>
                </a:solidFill>
                <a:latin typeface="Montserrat Light"/>
                <a:ea typeface="Montserrat Light"/>
                <a:cs typeface="Montserrat Light"/>
                <a:sym typeface="Montserrat Light"/>
              </a:endParaRPr>
            </a:p>
          </p:txBody>
        </p:sp>
        <p:sp>
          <p:nvSpPr>
            <p:cNvPr id="377" name="Google Shape;377;p39"/>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
        <p:nvSpPr>
          <p:cNvPr id="378" name="Google Shape;378;p39"/>
          <p:cNvSpPr txBox="1"/>
          <p:nvPr/>
        </p:nvSpPr>
        <p:spPr>
          <a:xfrm>
            <a:off x="5221175" y="3715930"/>
            <a:ext cx="2494200" cy="369300"/>
          </a:xfrm>
          <a:prstGeom prst="rect">
            <a:avLst/>
          </a:prstGeom>
          <a:solidFill>
            <a:srgbClr val="EEE46A"/>
          </a:solid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 lang="en" sz="1200">
                <a:solidFill>
                  <a:srgbClr val="152245"/>
                </a:solidFill>
                <a:latin typeface="Montserrat"/>
                <a:ea typeface="Montserrat"/>
                <a:cs typeface="Montserrat"/>
                <a:sym typeface="Montserrat"/>
              </a:rPr>
              <a:t>Example of a 6 cavity mold</a:t>
            </a:r>
            <a:endParaRPr sz="1200">
              <a:solidFill>
                <a:srgbClr val="152245"/>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grpSp>
        <p:nvGrpSpPr>
          <p:cNvPr id="383" name="Google Shape;383;p40"/>
          <p:cNvGrpSpPr/>
          <p:nvPr/>
        </p:nvGrpSpPr>
        <p:grpSpPr>
          <a:xfrm>
            <a:off x="457190" y="4347100"/>
            <a:ext cx="3425670" cy="323100"/>
            <a:chOff x="457200" y="4347100"/>
            <a:chExt cx="3425670" cy="323100"/>
          </a:xfrm>
        </p:grpSpPr>
        <p:pic>
          <p:nvPicPr>
            <p:cNvPr id="384" name="Google Shape;384;p40"/>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385" name="Google Shape;385;p40"/>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386" name="Google Shape;386;p40"/>
          <p:cNvGrpSpPr/>
          <p:nvPr/>
        </p:nvGrpSpPr>
        <p:grpSpPr>
          <a:xfrm>
            <a:off x="363725" y="750930"/>
            <a:ext cx="8322977" cy="3159595"/>
            <a:chOff x="733414" y="1659300"/>
            <a:chExt cx="7883100" cy="3159595"/>
          </a:xfrm>
        </p:grpSpPr>
        <p:sp>
          <p:nvSpPr>
            <p:cNvPr id="387" name="Google Shape;387;p40"/>
            <p:cNvSpPr txBox="1"/>
            <p:nvPr/>
          </p:nvSpPr>
          <p:spPr>
            <a:xfrm>
              <a:off x="733414" y="1802095"/>
              <a:ext cx="7883100" cy="30168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Design Documents and Analysis For Parts and Molds </a:t>
              </a:r>
              <a:r>
                <a:rPr altLang="en" lang="en" sz="2000">
                  <a:solidFill>
                    <a:srgbClr val="152245"/>
                  </a:solidFill>
                  <a:latin typeface="Montserrat Light"/>
                  <a:ea typeface="Montserrat Light"/>
                  <a:cs typeface="Montserrat Light"/>
                  <a:sym typeface="Montserrat Light"/>
                </a:rPr>
                <a:t>-</a:t>
              </a:r>
              <a:r>
                <a:rPr altLang="en" lang="en" sz="2000">
                  <a:solidFill>
                    <a:srgbClr val="152245"/>
                  </a:solidFill>
                  <a:latin typeface="Montserrat Medium"/>
                  <a:ea typeface="Montserrat Medium"/>
                  <a:cs typeface="Montserrat Medium"/>
                  <a:sym typeface="Montserrat Medium"/>
                </a:rPr>
                <a:t> </a:t>
              </a:r>
              <a:r>
                <a:rPr altLang="en" lang="en" sz="2000">
                  <a:solidFill>
                    <a:srgbClr val="152245"/>
                  </a:solidFill>
                  <a:latin typeface="Montserrat Light"/>
                  <a:ea typeface="Montserrat Light"/>
                  <a:cs typeface="Montserrat Light"/>
                  <a:sym typeface="Montserrat Light"/>
                </a:rPr>
                <a:t>DFM</a:t>
              </a:r>
              <a:endParaRPr sz="2000">
                <a:solidFill>
                  <a:srgbClr val="152245"/>
                </a:solidFill>
                <a:latin typeface="Montserrat Light"/>
                <a:ea typeface="Montserrat Light"/>
                <a:cs typeface="Montserrat Light"/>
                <a:sym typeface="Montserrat Light"/>
              </a:endParaRPr>
            </a:p>
            <a:p>
              <a:pPr algn="l" indent="0" lvl="0" marL="0" rtl="0">
                <a:spcBef>
                  <a:spcPts val="0"/>
                </a:spcBef>
                <a:spcAft>
                  <a:spcPts val="0"/>
                </a:spcAft>
                <a:buNone/>
              </a:pPr>
              <a:r>
                <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rPr altLang="en" lang="en" sz="1600">
                  <a:solidFill>
                    <a:srgbClr val="152245"/>
                  </a:solidFill>
                  <a:latin typeface="Montserrat Light"/>
                  <a:ea typeface="Montserrat Light"/>
                  <a:cs typeface="Montserrat Light"/>
                  <a:sym typeface="Montserrat Light"/>
                </a:rPr>
                <a:t>Design for Manufacturing (DFM) and design for assembly (DFA) are the integration of product design and process planning into one common activity. The goal is to design a product that is easily and economically manufactured.</a:t>
              </a:r>
              <a:endParaRPr sz="1600">
                <a:solidFill>
                  <a:srgbClr val="152245"/>
                </a:solidFill>
                <a:latin typeface="Montserrat Light"/>
                <a:ea typeface="Montserrat Light"/>
                <a:cs typeface="Montserrat Light"/>
                <a:sym typeface="Montserrat Light"/>
              </a:endParaRPr>
            </a:p>
            <a:p>
              <a:pPr algn="l" indent="0" lvl="0" marL="0" rtl="0">
                <a:spcBef>
                  <a:spcPts val="0"/>
                </a:spcBef>
                <a:spcAft>
                  <a:spcPts val="0"/>
                </a:spcAft>
                <a:buNone/>
              </a:pPr>
              <a:r>
                <a:t/>
              </a:r>
              <a:endParaRPr sz="1600">
                <a:solidFill>
                  <a:srgbClr val="152245"/>
                </a:solidFill>
                <a:latin typeface="Montserrat Light"/>
                <a:ea typeface="Montserrat Light"/>
                <a:cs typeface="Montserrat Light"/>
                <a:sym typeface="Montserrat Light"/>
              </a:endParaRPr>
            </a:p>
            <a:p>
              <a:pPr algn="l" indent="0" lvl="0" marL="0" rtl="0">
                <a:spcBef>
                  <a:spcPts val="0"/>
                </a:spcBef>
                <a:spcAft>
                  <a:spcPts val="0"/>
                </a:spcAft>
                <a:buNone/>
              </a:pPr>
              <a:r>
                <a:rPr altLang="en" lang="en" sz="1600">
                  <a:solidFill>
                    <a:srgbClr val="152245"/>
                  </a:solidFill>
                  <a:latin typeface="Montserrat Light"/>
                  <a:ea typeface="Montserrat Light"/>
                  <a:cs typeface="Montserrat Light"/>
                  <a:sym typeface="Montserrat Light"/>
                </a:rPr>
                <a:t>The importance of designing for manufacturing is underlined by the fact that about 70% of manufacturing costs of a product (cost of materials, processing, and assembly) are determined by design decisions, with production decisions (such as process planning or machine tool selection) responsible for only</a:t>
              </a:r>
              <a:endParaRPr sz="1600">
                <a:solidFill>
                  <a:srgbClr val="152245"/>
                </a:solidFill>
                <a:latin typeface="Montserrat Light"/>
                <a:ea typeface="Montserrat Light"/>
                <a:cs typeface="Montserrat Light"/>
                <a:sym typeface="Montserrat Light"/>
              </a:endParaRPr>
            </a:p>
            <a:p>
              <a:pPr algn="l" indent="0" lvl="0" marL="0" rtl="0">
                <a:spcBef>
                  <a:spcPts val="0"/>
                </a:spcBef>
                <a:spcAft>
                  <a:spcPts val="0"/>
                </a:spcAft>
                <a:buNone/>
              </a:pPr>
              <a:r>
                <a:rPr altLang="en" lang="en" sz="1600">
                  <a:solidFill>
                    <a:srgbClr val="152245"/>
                  </a:solidFill>
                  <a:latin typeface="Montserrat Light"/>
                  <a:ea typeface="Montserrat Light"/>
                  <a:cs typeface="Montserrat Light"/>
                  <a:sym typeface="Montserrat Light"/>
                </a:rPr>
                <a:t>20%.</a:t>
              </a:r>
              <a:endParaRPr sz="1600">
                <a:solidFill>
                  <a:srgbClr val="152245"/>
                </a:solidFill>
                <a:latin typeface="Montserrat Light"/>
                <a:ea typeface="Montserrat Light"/>
                <a:cs typeface="Montserrat Light"/>
                <a:sym typeface="Montserrat Light"/>
              </a:endParaRPr>
            </a:p>
          </p:txBody>
        </p:sp>
        <p:sp>
          <p:nvSpPr>
            <p:cNvPr id="388" name="Google Shape;388;p40"/>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grpSp>
        <p:nvGrpSpPr>
          <p:cNvPr id="393" name="Google Shape;393;p41"/>
          <p:cNvGrpSpPr/>
          <p:nvPr/>
        </p:nvGrpSpPr>
        <p:grpSpPr>
          <a:xfrm>
            <a:off x="457190" y="4347100"/>
            <a:ext cx="3425670" cy="323100"/>
            <a:chOff x="457200" y="4347100"/>
            <a:chExt cx="3425670" cy="323100"/>
          </a:xfrm>
        </p:grpSpPr>
        <p:pic>
          <p:nvPicPr>
            <p:cNvPr id="394" name="Google Shape;394;p41"/>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395" name="Google Shape;395;p41"/>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396" name="Google Shape;396;p41"/>
          <p:cNvGrpSpPr/>
          <p:nvPr/>
        </p:nvGrpSpPr>
        <p:grpSpPr>
          <a:xfrm>
            <a:off x="5645325" y="2062680"/>
            <a:ext cx="5668696" cy="635395"/>
            <a:chOff x="733415" y="1659300"/>
            <a:chExt cx="5369100" cy="635395"/>
          </a:xfrm>
        </p:grpSpPr>
        <p:sp>
          <p:nvSpPr>
            <p:cNvPr id="397" name="Google Shape;397;p41"/>
            <p:cNvSpPr txBox="1"/>
            <p:nvPr/>
          </p:nvSpPr>
          <p:spPr>
            <a:xfrm>
              <a:off x="733415" y="1802095"/>
              <a:ext cx="5369100" cy="492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Tutamen DFM example</a:t>
              </a:r>
              <a:endParaRPr sz="1300">
                <a:solidFill>
                  <a:srgbClr val="152245"/>
                </a:solidFill>
                <a:latin typeface="Montserrat Light"/>
                <a:ea typeface="Montserrat Light"/>
                <a:cs typeface="Montserrat Light"/>
                <a:sym typeface="Montserrat Light"/>
              </a:endParaRPr>
            </a:p>
          </p:txBody>
        </p:sp>
        <p:sp>
          <p:nvSpPr>
            <p:cNvPr id="398" name="Google Shape;398;p41"/>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399" name="Google Shape;399;p41"/>
          <p:cNvPicPr preferRelativeResize="0"/>
          <p:nvPr/>
        </p:nvPicPr>
        <p:blipFill rotWithShape="1">
          <a:blip r:embed="rId4">
            <a:alphaModFix/>
          </a:blip>
          <a:srcRect b="1322" l="0" r="1136" t="0"/>
          <a:stretch/>
        </p:blipFill>
        <p:spPr>
          <a:xfrm>
            <a:off x="457200" y="649875"/>
            <a:ext cx="4479174" cy="3371724"/>
          </a:xfrm>
          <a:prstGeom prst="rect">
            <a:avLst/>
          </a:prstGeom>
          <a:noFill/>
          <a:ln>
            <a:noFill/>
          </a:ln>
          <a:effectLst>
            <a:outerShdw algn="bl" blurRad="428625" dir="5400000" dist="19050" rotWithShape="0">
              <a:srgbClr val="000000">
                <a:alpha val="13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16171" r="16164" t="0"/>
          <a:stretch/>
        </p:blipFill>
        <p:spPr>
          <a:xfrm>
            <a:off x="-1" y="0"/>
            <a:ext cx="5163600" cy="5143500"/>
          </a:xfrm>
          <a:prstGeom prst="rect">
            <a:avLst/>
          </a:prstGeom>
          <a:noFill/>
          <a:ln>
            <a:noFill/>
          </a:ln>
        </p:spPr>
      </p:pic>
      <p:sp>
        <p:nvSpPr>
          <p:cNvPr id="77" name="Google Shape;77;p15"/>
          <p:cNvSpPr/>
          <p:nvPr/>
        </p:nvSpPr>
        <p:spPr>
          <a:xfrm flipH="1" rot="5400000">
            <a:off x="4291050" y="290550"/>
            <a:ext cx="5143500" cy="45624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78" name="Google Shape;78;p15"/>
          <p:cNvPicPr preferRelativeResize="0"/>
          <p:nvPr/>
        </p:nvPicPr>
        <p:blipFill>
          <a:blip r:embed="rId4">
            <a:alphaModFix amt="11000"/>
          </a:blip>
          <a:stretch>
            <a:fillRect/>
          </a:stretch>
        </p:blipFill>
        <p:spPr>
          <a:xfrm>
            <a:off x="4878475" y="2327652"/>
            <a:ext cx="2660375" cy="2335800"/>
          </a:xfrm>
          <a:prstGeom prst="rect">
            <a:avLst/>
          </a:prstGeom>
          <a:noFill/>
          <a:ln>
            <a:noFill/>
          </a:ln>
        </p:spPr>
      </p:pic>
      <p:grpSp>
        <p:nvGrpSpPr>
          <p:cNvPr id="79" name="Google Shape;79;p15"/>
          <p:cNvGrpSpPr/>
          <p:nvPr/>
        </p:nvGrpSpPr>
        <p:grpSpPr>
          <a:xfrm>
            <a:off x="5033045" y="480050"/>
            <a:ext cx="3659512" cy="3529200"/>
            <a:chOff x="733425" y="1659300"/>
            <a:chExt cx="3286200" cy="3529200"/>
          </a:xfrm>
        </p:grpSpPr>
        <p:sp>
          <p:nvSpPr>
            <p:cNvPr id="80" name="Google Shape;80;p15"/>
            <p:cNvSpPr txBox="1"/>
            <p:nvPr/>
          </p:nvSpPr>
          <p:spPr>
            <a:xfrm>
              <a:off x="733425" y="1802100"/>
              <a:ext cx="3286200" cy="3386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300">
                  <a:solidFill>
                    <a:srgbClr val="FFFFFF"/>
                  </a:solidFill>
                  <a:latin typeface="Montserrat"/>
                  <a:ea typeface="Montserrat"/>
                  <a:cs typeface="Montserrat"/>
                  <a:sym typeface="Montserrat"/>
                </a:rPr>
                <a:t>Intro To Plastic Injection Molding</a:t>
              </a:r>
              <a:endParaRPr b="1" sz="1300">
                <a:solidFill>
                  <a:srgbClr val="FFFFFF"/>
                </a:solidFill>
                <a:latin typeface="Montserrat"/>
                <a:ea typeface="Montserrat"/>
                <a:cs typeface="Montserrat"/>
                <a:sym typeface="Montserrat"/>
              </a:endParaRPr>
            </a:p>
            <a:p>
              <a:pPr algn="l" indent="0" lvl="0" marL="0" rtl="0">
                <a:spcBef>
                  <a:spcPts val="0"/>
                </a:spcBef>
                <a:spcAft>
                  <a:spcPts val="0"/>
                </a:spcAft>
                <a:buNone/>
              </a:pPr>
              <a:r>
                <a:t/>
              </a:r>
              <a:endParaRPr sz="1300">
                <a:solidFill>
                  <a:srgbClr val="FFFFFF"/>
                </a:solidFill>
                <a:latin typeface="Montserrat Thin"/>
                <a:ea typeface="Montserrat Thin"/>
                <a:cs typeface="Montserrat Thin"/>
                <a:sym typeface="Montserrat Thin"/>
              </a:endParaRPr>
            </a:p>
            <a:p>
              <a:pPr algn="l" indent="-311150" lvl="0" marL="457200" rtl="0">
                <a:spcBef>
                  <a:spcPts val="0"/>
                </a:spcBef>
                <a:spcAft>
                  <a:spcPts val="0"/>
                </a:spcAft>
                <a:buClr>
                  <a:srgbClr val="FFFFFF"/>
                </a:buClr>
                <a:buSzPts val="1300"/>
                <a:buFont typeface="Montserrat Thin"/>
                <a:buChar char="●"/>
              </a:pPr>
              <a:r>
                <a:rPr altLang="en" lang="en" sz="1300">
                  <a:solidFill>
                    <a:srgbClr val="FFFFFF"/>
                  </a:solidFill>
                  <a:latin typeface="Montserrat Thin"/>
                  <a:ea typeface="Montserrat Thin"/>
                  <a:cs typeface="Montserrat Thin"/>
                  <a:sym typeface="Montserrat Thin"/>
                </a:rPr>
                <a:t>The keys to success in injection molding are to have:</a:t>
              </a:r>
              <a:endParaRPr sz="1300">
                <a:solidFill>
                  <a:srgbClr val="FFFFFF"/>
                </a:solidFill>
                <a:latin typeface="Montserrat Thin"/>
                <a:ea typeface="Montserrat Thin"/>
                <a:cs typeface="Montserrat Thin"/>
                <a:sym typeface="Montserrat Thin"/>
              </a:endParaRPr>
            </a:p>
            <a:p>
              <a:pPr algn="l" indent="-311150" lvl="1" marL="914400" rtl="0">
                <a:spcBef>
                  <a:spcPts val="0"/>
                </a:spcBef>
                <a:spcAft>
                  <a:spcPts val="0"/>
                </a:spcAft>
                <a:buClr>
                  <a:srgbClr val="FFFFFF"/>
                </a:buClr>
                <a:buSzPts val="1300"/>
                <a:buFont typeface="Montserrat Thin"/>
                <a:buChar char="○"/>
              </a:pPr>
              <a:r>
                <a:rPr altLang="en" lang="en" sz="1300">
                  <a:solidFill>
                    <a:srgbClr val="FFFFFF"/>
                  </a:solidFill>
                  <a:latin typeface="Montserrat Thin"/>
                  <a:ea typeface="Montserrat Thin"/>
                  <a:cs typeface="Montserrat Thin"/>
                  <a:sym typeface="Montserrat Thin"/>
                </a:rPr>
                <a:t>Proper machines for good melting and injecting of the resin</a:t>
              </a:r>
              <a:endParaRPr sz="1300">
                <a:solidFill>
                  <a:srgbClr val="FFFFFF"/>
                </a:solidFill>
                <a:latin typeface="Montserrat Thin"/>
                <a:ea typeface="Montserrat Thin"/>
                <a:cs typeface="Montserrat Thin"/>
                <a:sym typeface="Montserrat Thin"/>
              </a:endParaRPr>
            </a:p>
            <a:p>
              <a:pPr algn="l" indent="-311150" lvl="1" marL="914400" rtl="0">
                <a:spcBef>
                  <a:spcPts val="0"/>
                </a:spcBef>
                <a:spcAft>
                  <a:spcPts val="0"/>
                </a:spcAft>
                <a:buClr>
                  <a:srgbClr val="FFFFFF"/>
                </a:buClr>
                <a:buSzPts val="1300"/>
                <a:buFont typeface="Montserrat Thin"/>
                <a:buChar char="○"/>
              </a:pPr>
              <a:r>
                <a:rPr altLang="en" lang="en" sz="1300">
                  <a:solidFill>
                    <a:srgbClr val="FFFFFF"/>
                  </a:solidFill>
                  <a:latin typeface="Montserrat Thin"/>
                  <a:ea typeface="Montserrat Thin"/>
                  <a:cs typeface="Montserrat Thin"/>
                  <a:sym typeface="Montserrat Thin"/>
                </a:rPr>
                <a:t>The proper resin to appropriate part performance</a:t>
              </a:r>
              <a:endParaRPr sz="1300">
                <a:solidFill>
                  <a:srgbClr val="FFFFFF"/>
                </a:solidFill>
                <a:latin typeface="Montserrat Thin"/>
                <a:ea typeface="Montserrat Thin"/>
                <a:cs typeface="Montserrat Thin"/>
                <a:sym typeface="Montserrat Thin"/>
              </a:endParaRPr>
            </a:p>
            <a:p>
              <a:pPr algn="l" indent="-311150" lvl="1" marL="914400" rtl="0">
                <a:spcBef>
                  <a:spcPts val="0"/>
                </a:spcBef>
                <a:spcAft>
                  <a:spcPts val="0"/>
                </a:spcAft>
                <a:buClr>
                  <a:srgbClr val="FFFFFF"/>
                </a:buClr>
                <a:buSzPts val="1300"/>
                <a:buFont typeface="Montserrat Thin"/>
                <a:buChar char="○"/>
              </a:pPr>
              <a:r>
                <a:rPr altLang="en" lang="en" sz="1300">
                  <a:solidFill>
                    <a:srgbClr val="FFFFFF"/>
                  </a:solidFill>
                  <a:latin typeface="Montserrat Thin"/>
                  <a:ea typeface="Montserrat Thin"/>
                  <a:cs typeface="Montserrat Thin"/>
                  <a:sym typeface="Montserrat Thin"/>
                </a:rPr>
                <a:t>A good mold for part definition and removal</a:t>
              </a:r>
              <a:endParaRPr sz="1300">
                <a:solidFill>
                  <a:srgbClr val="FFFFFF"/>
                </a:solidFill>
                <a:latin typeface="Montserrat Thin"/>
                <a:ea typeface="Montserrat Thin"/>
                <a:cs typeface="Montserrat Thin"/>
                <a:sym typeface="Montserrat Thin"/>
              </a:endParaRPr>
            </a:p>
            <a:p>
              <a:pPr algn="l" indent="-311150" lvl="1" marL="914400" rtl="0">
                <a:spcBef>
                  <a:spcPts val="0"/>
                </a:spcBef>
                <a:spcAft>
                  <a:spcPts val="0"/>
                </a:spcAft>
                <a:buClr>
                  <a:srgbClr val="FFFFFF"/>
                </a:buClr>
                <a:buSzPts val="1300"/>
                <a:buFont typeface="Montserrat Thin"/>
                <a:buChar char="○"/>
              </a:pPr>
              <a:r>
                <a:rPr altLang="en" lang="en" sz="1300">
                  <a:solidFill>
                    <a:srgbClr val="FFFFFF"/>
                  </a:solidFill>
                  <a:latin typeface="Montserrat Thin"/>
                  <a:ea typeface="Montserrat Thin"/>
                  <a:cs typeface="Montserrat Thin"/>
                  <a:sym typeface="Montserrat Thin"/>
                </a:rPr>
                <a:t>Proper operation for efficient molding cycle (mold cycle depends on the design of the mold and manufacturing parameters)</a:t>
              </a:r>
              <a:endParaRPr sz="1300">
                <a:solidFill>
                  <a:srgbClr val="FFFFFF"/>
                </a:solidFill>
                <a:latin typeface="Montserrat Thin"/>
                <a:ea typeface="Montserrat Thin"/>
                <a:cs typeface="Montserrat Thin"/>
                <a:sym typeface="Montserrat Thin"/>
              </a:endParaRPr>
            </a:p>
          </p:txBody>
        </p:sp>
        <p:sp>
          <p:nvSpPr>
            <p:cNvPr id="81" name="Google Shape;81;p15"/>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82" name="Google Shape;82;p15"/>
          <p:cNvGrpSpPr/>
          <p:nvPr/>
        </p:nvGrpSpPr>
        <p:grpSpPr>
          <a:xfrm>
            <a:off x="5475019" y="4347100"/>
            <a:ext cx="3394166" cy="323100"/>
            <a:chOff x="457200" y="4347100"/>
            <a:chExt cx="3394166" cy="323100"/>
          </a:xfrm>
        </p:grpSpPr>
        <p:pic>
          <p:nvPicPr>
            <p:cNvPr id="83" name="Google Shape;83;p15"/>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84" name="Google Shape;84;p15"/>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grpSp>
        <p:nvGrpSpPr>
          <p:cNvPr id="404" name="Google Shape;404;p42"/>
          <p:cNvGrpSpPr/>
          <p:nvPr/>
        </p:nvGrpSpPr>
        <p:grpSpPr>
          <a:xfrm>
            <a:off x="1573761" y="435542"/>
            <a:ext cx="5996467" cy="4346608"/>
            <a:chOff x="1787745" y="486900"/>
            <a:chExt cx="5532817" cy="4010525"/>
          </a:xfrm>
        </p:grpSpPr>
        <p:pic>
          <p:nvPicPr>
            <p:cNvPr id="405" name="Google Shape;405;p42"/>
            <p:cNvPicPr preferRelativeResize="0"/>
            <p:nvPr/>
          </p:nvPicPr>
          <p:blipFill>
            <a:blip r:embed="rId3">
              <a:alphaModFix/>
            </a:blip>
            <a:stretch>
              <a:fillRect/>
            </a:stretch>
          </p:blipFill>
          <p:spPr>
            <a:xfrm>
              <a:off x="1788938" y="486900"/>
              <a:ext cx="2603625" cy="1959525"/>
            </a:xfrm>
            <a:prstGeom prst="rect">
              <a:avLst/>
            </a:prstGeom>
            <a:noFill/>
            <a:ln>
              <a:noFill/>
            </a:ln>
            <a:effectLst>
              <a:outerShdw algn="bl" blurRad="428625" dir="5400000" dist="19050" rotWithShape="0">
                <a:srgbClr val="000000">
                  <a:alpha val="13000"/>
                </a:srgbClr>
              </a:outerShdw>
            </a:effectLst>
          </p:spPr>
        </p:pic>
        <p:pic>
          <p:nvPicPr>
            <p:cNvPr id="406" name="Google Shape;406;p42"/>
            <p:cNvPicPr preferRelativeResize="0"/>
            <p:nvPr/>
          </p:nvPicPr>
          <p:blipFill>
            <a:blip r:embed="rId4">
              <a:alphaModFix/>
            </a:blip>
            <a:stretch>
              <a:fillRect/>
            </a:stretch>
          </p:blipFill>
          <p:spPr>
            <a:xfrm>
              <a:off x="4714513" y="486900"/>
              <a:ext cx="2606050" cy="1959525"/>
            </a:xfrm>
            <a:prstGeom prst="rect">
              <a:avLst/>
            </a:prstGeom>
            <a:noFill/>
            <a:ln>
              <a:noFill/>
            </a:ln>
            <a:effectLst>
              <a:outerShdw algn="bl" blurRad="428625" dir="5400000" dist="19050" rotWithShape="0">
                <a:srgbClr val="000000">
                  <a:alpha val="13000"/>
                </a:srgbClr>
              </a:outerShdw>
            </a:effectLst>
          </p:spPr>
        </p:pic>
        <p:pic>
          <p:nvPicPr>
            <p:cNvPr id="407" name="Google Shape;407;p42"/>
            <p:cNvPicPr preferRelativeResize="0"/>
            <p:nvPr/>
          </p:nvPicPr>
          <p:blipFill>
            <a:blip r:embed="rId5">
              <a:alphaModFix/>
            </a:blip>
            <a:stretch>
              <a:fillRect/>
            </a:stretch>
          </p:blipFill>
          <p:spPr>
            <a:xfrm>
              <a:off x="1787745" y="2529800"/>
              <a:ext cx="2606040" cy="1962018"/>
            </a:xfrm>
            <a:prstGeom prst="rect">
              <a:avLst/>
            </a:prstGeom>
            <a:noFill/>
            <a:ln>
              <a:noFill/>
            </a:ln>
            <a:effectLst>
              <a:outerShdw algn="bl" blurRad="428625" dir="5400000" dist="19050" rotWithShape="0">
                <a:srgbClr val="000000">
                  <a:alpha val="13000"/>
                </a:srgbClr>
              </a:outerShdw>
            </a:effectLst>
          </p:spPr>
        </p:pic>
        <p:pic>
          <p:nvPicPr>
            <p:cNvPr id="408" name="Google Shape;408;p42"/>
            <p:cNvPicPr preferRelativeResize="0"/>
            <p:nvPr/>
          </p:nvPicPr>
          <p:blipFill>
            <a:blip r:embed="rId6">
              <a:alphaModFix/>
            </a:blip>
            <a:stretch>
              <a:fillRect/>
            </a:stretch>
          </p:blipFill>
          <p:spPr>
            <a:xfrm>
              <a:off x="4714525" y="2535400"/>
              <a:ext cx="2606025" cy="1962025"/>
            </a:xfrm>
            <a:prstGeom prst="rect">
              <a:avLst/>
            </a:prstGeom>
            <a:noFill/>
            <a:ln>
              <a:noFill/>
            </a:ln>
            <a:effectLst>
              <a:outerShdw algn="bl" blurRad="428625" dir="5400000" dist="19050" rotWithShape="0">
                <a:srgbClr val="000000">
                  <a:alpha val="13000"/>
                </a:srgbClr>
              </a:outerShdw>
            </a:effectLst>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2" name="Shape 412"/>
        <p:cNvGrpSpPr/>
        <p:nvPr/>
      </p:nvGrpSpPr>
      <p:grpSpPr>
        <a:xfrm>
          <a:off x="0" y="0"/>
          <a:ext cx="0" cy="0"/>
          <a:chOff x="0" y="0"/>
          <a:chExt cx="0" cy="0"/>
        </a:xfrm>
      </p:grpSpPr>
      <p:grpSp>
        <p:nvGrpSpPr>
          <p:cNvPr id="413" name="Google Shape;413;p43"/>
          <p:cNvGrpSpPr/>
          <p:nvPr/>
        </p:nvGrpSpPr>
        <p:grpSpPr>
          <a:xfrm>
            <a:off x="457190" y="4347100"/>
            <a:ext cx="3425670" cy="323100"/>
            <a:chOff x="457200" y="4347100"/>
            <a:chExt cx="3425670" cy="323100"/>
          </a:xfrm>
        </p:grpSpPr>
        <p:pic>
          <p:nvPicPr>
            <p:cNvPr id="414" name="Google Shape;414;p43"/>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415" name="Google Shape;415;p43"/>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416" name="Google Shape;416;p43"/>
          <p:cNvGrpSpPr/>
          <p:nvPr/>
        </p:nvGrpSpPr>
        <p:grpSpPr>
          <a:xfrm>
            <a:off x="363725" y="673280"/>
            <a:ext cx="4054905" cy="3221095"/>
            <a:chOff x="733414" y="1659300"/>
            <a:chExt cx="3840600" cy="3221095"/>
          </a:xfrm>
        </p:grpSpPr>
        <p:sp>
          <p:nvSpPr>
            <p:cNvPr id="417" name="Google Shape;417;p43"/>
            <p:cNvSpPr txBox="1"/>
            <p:nvPr/>
          </p:nvSpPr>
          <p:spPr>
            <a:xfrm>
              <a:off x="733414" y="1802095"/>
              <a:ext cx="3840600" cy="30783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Design Documents and Analisis For Parts and Molds - </a:t>
              </a:r>
              <a:r>
                <a:rPr altLang="en" lang="en" sz="2000">
                  <a:solidFill>
                    <a:srgbClr val="152245"/>
                  </a:solidFill>
                  <a:latin typeface="Montserrat Light"/>
                  <a:ea typeface="Montserrat Light"/>
                  <a:cs typeface="Montserrat Light"/>
                  <a:sym typeface="Montserrat Light"/>
                </a:rPr>
                <a:t>Mold Flow</a:t>
              </a:r>
              <a:endParaRPr sz="2000">
                <a:solidFill>
                  <a:srgbClr val="152245"/>
                </a:solidFill>
                <a:latin typeface="Montserrat Light"/>
                <a:ea typeface="Montserrat Light"/>
                <a:cs typeface="Montserrat Light"/>
                <a:sym typeface="Montserrat Light"/>
              </a:endParaRPr>
            </a:p>
            <a:p>
              <a:pPr algn="l" indent="0" lvl="0" marL="0" rtl="0">
                <a:spcBef>
                  <a:spcPts val="0"/>
                </a:spcBef>
                <a:spcAft>
                  <a:spcPts val="0"/>
                </a:spcAft>
                <a:buNone/>
              </a:pPr>
              <a:r>
                <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rPr altLang="en" lang="en" sz="1800">
                  <a:solidFill>
                    <a:srgbClr val="152245"/>
                  </a:solidFill>
                  <a:latin typeface="Montserrat Light"/>
                  <a:ea typeface="Montserrat Light"/>
                  <a:cs typeface="Montserrat Light"/>
                  <a:sym typeface="Montserrat Light"/>
                </a:rPr>
                <a:t>Engineers and analysts use mold flow plastics injection molding simulation software to improve plastic part designs, injection mold designs, and manufacturing processes.</a:t>
              </a:r>
              <a:endParaRPr sz="1800">
                <a:solidFill>
                  <a:srgbClr val="152245"/>
                </a:solidFill>
                <a:latin typeface="Montserrat Light"/>
                <a:ea typeface="Montserrat Light"/>
                <a:cs typeface="Montserrat Light"/>
                <a:sym typeface="Montserrat Light"/>
              </a:endParaRPr>
            </a:p>
          </p:txBody>
        </p:sp>
        <p:sp>
          <p:nvSpPr>
            <p:cNvPr id="418" name="Google Shape;418;p43"/>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419" name="Google Shape;419;p43"/>
          <p:cNvPicPr preferRelativeResize="0"/>
          <p:nvPr/>
        </p:nvPicPr>
        <p:blipFill rotWithShape="1">
          <a:blip r:embed="rId4">
            <a:alphaModFix/>
          </a:blip>
          <a:srcRect b="1584" l="1293" r="0" t="0"/>
          <a:stretch/>
        </p:blipFill>
        <p:spPr>
          <a:xfrm>
            <a:off x="4841450" y="1041275"/>
            <a:ext cx="3853976" cy="2906025"/>
          </a:xfrm>
          <a:prstGeom prst="rect">
            <a:avLst/>
          </a:prstGeom>
          <a:noFill/>
          <a:ln>
            <a:noFill/>
          </a:ln>
          <a:effectLst>
            <a:outerShdw algn="bl" blurRad="428625" dir="5400000" dist="19050" rotWithShape="0">
              <a:srgbClr val="000000">
                <a:alpha val="1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3" name="Shape 423"/>
        <p:cNvGrpSpPr/>
        <p:nvPr/>
      </p:nvGrpSpPr>
      <p:grpSpPr>
        <a:xfrm>
          <a:off x="0" y="0"/>
          <a:ext cx="0" cy="0"/>
          <a:chOff x="0" y="0"/>
          <a:chExt cx="0" cy="0"/>
        </a:xfrm>
      </p:grpSpPr>
      <p:grpSp>
        <p:nvGrpSpPr>
          <p:cNvPr id="424" name="Google Shape;424;p44"/>
          <p:cNvGrpSpPr/>
          <p:nvPr/>
        </p:nvGrpSpPr>
        <p:grpSpPr>
          <a:xfrm>
            <a:off x="363725" y="2123130"/>
            <a:ext cx="5668696" cy="635395"/>
            <a:chOff x="733415" y="1659300"/>
            <a:chExt cx="5369100" cy="635395"/>
          </a:xfrm>
        </p:grpSpPr>
        <p:sp>
          <p:nvSpPr>
            <p:cNvPr id="425" name="Google Shape;425;p44"/>
            <p:cNvSpPr txBox="1"/>
            <p:nvPr/>
          </p:nvSpPr>
          <p:spPr>
            <a:xfrm>
              <a:off x="733415" y="1802095"/>
              <a:ext cx="5369100" cy="4926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Example</a:t>
              </a:r>
              <a:endParaRPr sz="1300">
                <a:solidFill>
                  <a:srgbClr val="152245"/>
                </a:solidFill>
                <a:latin typeface="Montserrat Light"/>
                <a:ea typeface="Montserrat Light"/>
                <a:cs typeface="Montserrat Light"/>
                <a:sym typeface="Montserrat Light"/>
              </a:endParaRPr>
            </a:p>
          </p:txBody>
        </p:sp>
        <p:sp>
          <p:nvSpPr>
            <p:cNvPr id="426" name="Google Shape;426;p44"/>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427" name="Google Shape;427;p44"/>
          <p:cNvGrpSpPr/>
          <p:nvPr/>
        </p:nvGrpSpPr>
        <p:grpSpPr>
          <a:xfrm>
            <a:off x="3139399" y="480041"/>
            <a:ext cx="5547251" cy="4183311"/>
            <a:chOff x="2499124" y="480050"/>
            <a:chExt cx="6187675" cy="4666269"/>
          </a:xfrm>
        </p:grpSpPr>
        <p:pic>
          <p:nvPicPr>
            <p:cNvPr id="428" name="Google Shape;428;p44"/>
            <p:cNvPicPr preferRelativeResize="0"/>
            <p:nvPr/>
          </p:nvPicPr>
          <p:blipFill>
            <a:blip r:embed="rId3">
              <a:alphaModFix/>
            </a:blip>
            <a:stretch>
              <a:fillRect/>
            </a:stretch>
          </p:blipFill>
          <p:spPr>
            <a:xfrm>
              <a:off x="2499124" y="480050"/>
              <a:ext cx="3024100" cy="2276825"/>
            </a:xfrm>
            <a:prstGeom prst="rect">
              <a:avLst/>
            </a:prstGeom>
            <a:noFill/>
            <a:ln>
              <a:noFill/>
            </a:ln>
            <a:effectLst>
              <a:outerShdw algn="bl" blurRad="428625" dir="5400000" dist="19050" rotWithShape="0">
                <a:srgbClr val="000000">
                  <a:alpha val="13000"/>
                </a:srgbClr>
              </a:outerShdw>
            </a:effectLst>
          </p:spPr>
        </p:pic>
        <p:pic>
          <p:nvPicPr>
            <p:cNvPr id="429" name="Google Shape;429;p44"/>
            <p:cNvPicPr preferRelativeResize="0"/>
            <p:nvPr/>
          </p:nvPicPr>
          <p:blipFill>
            <a:blip r:embed="rId4">
              <a:alphaModFix/>
            </a:blip>
            <a:stretch>
              <a:fillRect/>
            </a:stretch>
          </p:blipFill>
          <p:spPr>
            <a:xfrm>
              <a:off x="5662700" y="483400"/>
              <a:ext cx="3024100" cy="2276836"/>
            </a:xfrm>
            <a:prstGeom prst="rect">
              <a:avLst/>
            </a:prstGeom>
            <a:noFill/>
            <a:ln>
              <a:noFill/>
            </a:ln>
            <a:effectLst>
              <a:outerShdw algn="bl" blurRad="428625" dir="5400000" dist="19050" rotWithShape="0">
                <a:srgbClr val="000000">
                  <a:alpha val="13000"/>
                </a:srgbClr>
              </a:outerShdw>
            </a:effectLst>
          </p:spPr>
        </p:pic>
        <p:pic>
          <p:nvPicPr>
            <p:cNvPr id="430" name="Google Shape;430;p44"/>
            <p:cNvPicPr preferRelativeResize="0"/>
            <p:nvPr/>
          </p:nvPicPr>
          <p:blipFill>
            <a:blip r:embed="rId5">
              <a:alphaModFix/>
            </a:blip>
            <a:stretch>
              <a:fillRect/>
            </a:stretch>
          </p:blipFill>
          <p:spPr>
            <a:xfrm>
              <a:off x="2499125" y="2869474"/>
              <a:ext cx="3024100" cy="2256452"/>
            </a:xfrm>
            <a:prstGeom prst="rect">
              <a:avLst/>
            </a:prstGeom>
            <a:noFill/>
            <a:ln>
              <a:noFill/>
            </a:ln>
            <a:effectLst>
              <a:outerShdw algn="bl" blurRad="428625" dir="5400000" dist="19050" rotWithShape="0">
                <a:srgbClr val="000000">
                  <a:alpha val="13000"/>
                </a:srgbClr>
              </a:outerShdw>
            </a:effectLst>
          </p:spPr>
        </p:pic>
        <p:pic>
          <p:nvPicPr>
            <p:cNvPr id="431" name="Google Shape;431;p44"/>
            <p:cNvPicPr preferRelativeResize="0"/>
            <p:nvPr/>
          </p:nvPicPr>
          <p:blipFill>
            <a:blip r:embed="rId6">
              <a:alphaModFix/>
            </a:blip>
            <a:stretch>
              <a:fillRect/>
            </a:stretch>
          </p:blipFill>
          <p:spPr>
            <a:xfrm>
              <a:off x="5662700" y="2869474"/>
              <a:ext cx="3024100" cy="2276845"/>
            </a:xfrm>
            <a:prstGeom prst="rect">
              <a:avLst/>
            </a:prstGeom>
            <a:noFill/>
            <a:ln>
              <a:noFill/>
            </a:ln>
            <a:effectLst>
              <a:outerShdw algn="bl" blurRad="428625" dir="5400000" dist="19050" rotWithShape="0">
                <a:srgbClr val="000000">
                  <a:alpha val="13000"/>
                </a:srgbClr>
              </a:outerShdw>
            </a:effectLst>
          </p:spPr>
        </p:pic>
      </p:grpSp>
      <p:grpSp>
        <p:nvGrpSpPr>
          <p:cNvPr id="432" name="Google Shape;432;p44"/>
          <p:cNvGrpSpPr/>
          <p:nvPr/>
        </p:nvGrpSpPr>
        <p:grpSpPr>
          <a:xfrm>
            <a:off x="104740" y="4663350"/>
            <a:ext cx="3425670" cy="323100"/>
            <a:chOff x="457200" y="4347100"/>
            <a:chExt cx="3425670" cy="323100"/>
          </a:xfrm>
        </p:grpSpPr>
        <p:pic>
          <p:nvPicPr>
            <p:cNvPr id="433" name="Google Shape;433;p44"/>
            <p:cNvPicPr preferRelativeResize="0"/>
            <p:nvPr/>
          </p:nvPicPr>
          <p:blipFill rotWithShape="1">
            <a:blip r:embed="rId7">
              <a:alphaModFix/>
            </a:blip>
            <a:srcRect b="89" l="0" r="0" t="89"/>
            <a:stretch/>
          </p:blipFill>
          <p:spPr>
            <a:xfrm>
              <a:off x="457200" y="4353844"/>
              <a:ext cx="352425" cy="309601"/>
            </a:xfrm>
            <a:prstGeom prst="rect">
              <a:avLst/>
            </a:prstGeom>
            <a:noFill/>
            <a:ln>
              <a:noFill/>
            </a:ln>
          </p:spPr>
        </p:pic>
        <p:sp>
          <p:nvSpPr>
            <p:cNvPr id="434" name="Google Shape;434;p44"/>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2245"/>
        </a:solidFill>
      </p:bgPr>
    </p:bg>
    <p:spTree>
      <p:nvGrpSpPr>
        <p:cNvPr id="438" name="Shape 438"/>
        <p:cNvGrpSpPr/>
        <p:nvPr/>
      </p:nvGrpSpPr>
      <p:grpSpPr>
        <a:xfrm>
          <a:off x="0" y="0"/>
          <a:ext cx="0" cy="0"/>
          <a:chOff x="0" y="0"/>
          <a:chExt cx="0" cy="0"/>
        </a:xfrm>
      </p:grpSpPr>
      <p:pic>
        <p:nvPicPr>
          <p:cNvPr id="439" name="Google Shape;439;p45"/>
          <p:cNvPicPr preferRelativeResize="0"/>
          <p:nvPr/>
        </p:nvPicPr>
        <p:blipFill rotWithShape="1">
          <a:blip r:embed="rId3">
            <a:alphaModFix/>
          </a:blip>
          <a:srcRect b="0" l="0" r="0" t="0"/>
          <a:stretch/>
        </p:blipFill>
        <p:spPr>
          <a:xfrm>
            <a:off x="0" y="0"/>
            <a:ext cx="9144000" cy="5143500"/>
          </a:xfrm>
          <a:prstGeom prst="rect">
            <a:avLst/>
          </a:prstGeom>
          <a:noFill/>
          <a:ln>
            <a:noFill/>
          </a:ln>
        </p:spPr>
      </p:pic>
      <p:grpSp>
        <p:nvGrpSpPr>
          <p:cNvPr id="440" name="Google Shape;440;p45"/>
          <p:cNvGrpSpPr/>
          <p:nvPr/>
        </p:nvGrpSpPr>
        <p:grpSpPr>
          <a:xfrm>
            <a:off x="457200" y="4347091"/>
            <a:ext cx="2761775" cy="323100"/>
            <a:chOff x="457200" y="4347100"/>
            <a:chExt cx="2761775" cy="323100"/>
          </a:xfrm>
        </p:grpSpPr>
        <p:pic>
          <p:nvPicPr>
            <p:cNvPr id="441" name="Google Shape;441;p45"/>
            <p:cNvPicPr preferRelativeResize="0"/>
            <p:nvPr/>
          </p:nvPicPr>
          <p:blipFill>
            <a:blip r:embed="rId4">
              <a:alphaModFix/>
            </a:blip>
            <a:stretch>
              <a:fillRect/>
            </a:stretch>
          </p:blipFill>
          <p:spPr>
            <a:xfrm>
              <a:off x="457200" y="4353844"/>
              <a:ext cx="352425" cy="309601"/>
            </a:xfrm>
            <a:prstGeom prst="rect">
              <a:avLst/>
            </a:prstGeom>
            <a:noFill/>
            <a:ln>
              <a:noFill/>
            </a:ln>
          </p:spPr>
        </p:pic>
        <p:sp>
          <p:nvSpPr>
            <p:cNvPr id="442" name="Google Shape;442;p45"/>
            <p:cNvSpPr txBox="1"/>
            <p:nvPr/>
          </p:nvSpPr>
          <p:spPr>
            <a:xfrm>
              <a:off x="918875" y="4347100"/>
              <a:ext cx="23001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FFFFFF"/>
                  </a:solidFill>
                  <a:latin typeface="Montserrat Thin"/>
                  <a:ea typeface="Montserrat Thin"/>
                  <a:cs typeface="Montserrat Thin"/>
                  <a:sym typeface="Montserrat Thin"/>
                </a:rPr>
                <a:t>TUTAMEN 2021 Corporate Overview</a:t>
              </a:r>
              <a:endParaRPr sz="900">
                <a:solidFill>
                  <a:srgbClr val="FFFFFF"/>
                </a:solidFill>
                <a:latin typeface="Montserrat Thin"/>
                <a:ea typeface="Montserrat Thin"/>
                <a:cs typeface="Montserrat Thin"/>
                <a:sym typeface="Montserrat Thin"/>
              </a:endParaRPr>
            </a:p>
          </p:txBody>
        </p:sp>
      </p:grpSp>
      <p:pic>
        <p:nvPicPr>
          <p:cNvPr id="443" name="Google Shape;443;p45"/>
          <p:cNvPicPr preferRelativeResize="0"/>
          <p:nvPr/>
        </p:nvPicPr>
        <p:blipFill>
          <a:blip r:embed="rId5">
            <a:alphaModFix amt="11000"/>
          </a:blip>
          <a:stretch>
            <a:fillRect/>
          </a:stretch>
        </p:blipFill>
        <p:spPr>
          <a:xfrm>
            <a:off x="5574200" y="652867"/>
            <a:ext cx="4371050" cy="3837773"/>
          </a:xfrm>
          <a:prstGeom prst="rect">
            <a:avLst/>
          </a:prstGeom>
          <a:noFill/>
          <a:ln>
            <a:noFill/>
          </a:ln>
        </p:spPr>
      </p:pic>
      <p:grpSp>
        <p:nvGrpSpPr>
          <p:cNvPr id="444" name="Google Shape;444;p45"/>
          <p:cNvGrpSpPr/>
          <p:nvPr/>
        </p:nvGrpSpPr>
        <p:grpSpPr>
          <a:xfrm>
            <a:off x="1436391" y="2694670"/>
            <a:ext cx="6271200" cy="820800"/>
            <a:chOff x="1436391" y="413450"/>
            <a:chExt cx="6271200" cy="820800"/>
          </a:xfrm>
        </p:grpSpPr>
        <p:sp>
          <p:nvSpPr>
            <p:cNvPr id="445" name="Google Shape;445;p45"/>
            <p:cNvSpPr txBox="1"/>
            <p:nvPr/>
          </p:nvSpPr>
          <p:spPr>
            <a:xfrm>
              <a:off x="1436391" y="480050"/>
              <a:ext cx="6271200" cy="7542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 lang="en" sz="2000">
                  <a:solidFill>
                    <a:srgbClr val="FFFFFF"/>
                  </a:solidFill>
                  <a:latin typeface="Montserrat Medium"/>
                  <a:ea typeface="Montserrat Medium"/>
                  <a:cs typeface="Montserrat Medium"/>
                  <a:sym typeface="Montserrat Medium"/>
                </a:rPr>
                <a:t>THANK YOU!</a:t>
              </a:r>
              <a:endParaRPr sz="2000">
                <a:solidFill>
                  <a:srgbClr val="FFFFFF"/>
                </a:solidFill>
                <a:latin typeface="Montserrat Medium"/>
                <a:ea typeface="Montserrat Medium"/>
                <a:cs typeface="Montserrat Medium"/>
                <a:sym typeface="Montserrat Medium"/>
              </a:endParaRPr>
            </a:p>
            <a:p>
              <a:pPr algn="ctr" indent="0" lvl="0" marL="0" rtl="0">
                <a:spcBef>
                  <a:spcPts val="0"/>
                </a:spcBef>
                <a:spcAft>
                  <a:spcPts val="0"/>
                </a:spcAft>
                <a:buNone/>
              </a:pPr>
              <a:r>
                <a:t/>
              </a:r>
              <a:endParaRPr sz="1700">
                <a:solidFill>
                  <a:srgbClr val="FFFFFF"/>
                </a:solidFill>
                <a:latin typeface="Montserrat Light"/>
                <a:ea typeface="Montserrat Light"/>
                <a:cs typeface="Montserrat Light"/>
                <a:sym typeface="Montserrat Light"/>
              </a:endParaRPr>
            </a:p>
          </p:txBody>
        </p:sp>
        <p:sp>
          <p:nvSpPr>
            <p:cNvPr id="446" name="Google Shape;446;p45"/>
            <p:cNvSpPr/>
            <p:nvPr/>
          </p:nvSpPr>
          <p:spPr>
            <a:xfrm>
              <a:off x="3646808" y="413450"/>
              <a:ext cx="18504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
        <p:nvSpPr>
          <p:cNvPr id="447" name="Google Shape;447;p45"/>
          <p:cNvSpPr txBox="1"/>
          <p:nvPr/>
        </p:nvSpPr>
        <p:spPr>
          <a:xfrm>
            <a:off x="2365950" y="1405670"/>
            <a:ext cx="4412100" cy="985200"/>
          </a:xfrm>
          <a:prstGeom prst="rect">
            <a:avLst/>
          </a:prstGeom>
          <a:noFill/>
          <a:ln>
            <a:noFill/>
          </a:ln>
        </p:spPr>
        <p:txBody>
          <a:bodyPr anchor="t" anchorCtr="0" bIns="91425" lIns="91425" numCol="1" rIns="91425" spcFirstLastPara="1" tIns="91425" wrap="square">
            <a:spAutoFit/>
          </a:bodyPr>
          <a:lstStyle/>
          <a:p>
            <a:pPr algn="ctr" indent="0" lvl="0" marL="0" rtl="0">
              <a:spcBef>
                <a:spcPts val="0"/>
              </a:spcBef>
              <a:spcAft>
                <a:spcPts val="0"/>
              </a:spcAft>
              <a:buNone/>
            </a:pPr>
            <a:r>
              <a:rPr altLang="en" lang="en" sz="2600">
                <a:solidFill>
                  <a:srgbClr val="FFFFFF"/>
                </a:solidFill>
                <a:latin typeface="Montserrat Light"/>
                <a:ea typeface="Montserrat Light"/>
                <a:cs typeface="Montserrat Light"/>
                <a:sym typeface="Montserrat Light"/>
              </a:rPr>
              <a:t>Get in touch</a:t>
            </a:r>
            <a:endParaRPr sz="2600">
              <a:solidFill>
                <a:srgbClr val="FFFFFF"/>
              </a:solidFill>
              <a:latin typeface="Montserrat Light"/>
              <a:ea typeface="Montserrat Light"/>
              <a:cs typeface="Montserrat Light"/>
              <a:sym typeface="Montserrat Light"/>
            </a:endParaRPr>
          </a:p>
          <a:p>
            <a:pPr algn="ctr" indent="0" lvl="0" marL="0" rtl="0">
              <a:spcBef>
                <a:spcPts val="0"/>
              </a:spcBef>
              <a:spcAft>
                <a:spcPts val="0"/>
              </a:spcAft>
              <a:buNone/>
            </a:pPr>
            <a:r>
              <a:rPr altLang="en" lang="en" sz="2600">
                <a:solidFill>
                  <a:srgbClr val="FFFFFF"/>
                </a:solidFill>
                <a:latin typeface="Montserrat Medium"/>
                <a:ea typeface="Montserrat Medium"/>
                <a:cs typeface="Montserrat Medium"/>
                <a:sym typeface="Montserrat Medium"/>
              </a:rPr>
              <a:t>tutamen@tutamen.net</a:t>
            </a:r>
            <a:endParaRPr sz="2300">
              <a:solidFill>
                <a:srgbClr val="FFFFFF"/>
              </a:solidFill>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pic>
        <p:nvPicPr>
          <p:cNvPr id="89" name="Google Shape;89;p16"/>
          <p:cNvPicPr preferRelativeResize="0"/>
          <p:nvPr/>
        </p:nvPicPr>
        <p:blipFill rotWithShape="1">
          <a:blip r:embed="rId3">
            <a:alphaModFix/>
          </a:blip>
          <a:srcRect b="0" l="16567" r="16574" t="0"/>
          <a:stretch/>
        </p:blipFill>
        <p:spPr>
          <a:xfrm>
            <a:off x="3980399" y="0"/>
            <a:ext cx="5163602" cy="5143501"/>
          </a:xfrm>
          <a:prstGeom prst="rect">
            <a:avLst/>
          </a:prstGeom>
          <a:noFill/>
          <a:ln>
            <a:noFill/>
          </a:ln>
        </p:spPr>
      </p:pic>
      <p:sp>
        <p:nvSpPr>
          <p:cNvPr id="90" name="Google Shape;90;p16"/>
          <p:cNvSpPr/>
          <p:nvPr/>
        </p:nvSpPr>
        <p:spPr>
          <a:xfrm rot="-5400000">
            <a:off x="-460950" y="460950"/>
            <a:ext cx="5143500" cy="42216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91" name="Google Shape;91;p16"/>
          <p:cNvPicPr preferRelativeResize="0"/>
          <p:nvPr/>
        </p:nvPicPr>
        <p:blipFill>
          <a:blip r:embed="rId4">
            <a:alphaModFix amt="11000"/>
          </a:blip>
          <a:stretch>
            <a:fillRect/>
          </a:stretch>
        </p:blipFill>
        <p:spPr>
          <a:xfrm>
            <a:off x="942625" y="2327652"/>
            <a:ext cx="2660375" cy="2335800"/>
          </a:xfrm>
          <a:prstGeom prst="rect">
            <a:avLst/>
          </a:prstGeom>
          <a:noFill/>
          <a:ln>
            <a:noFill/>
          </a:ln>
        </p:spPr>
      </p:pic>
      <p:grpSp>
        <p:nvGrpSpPr>
          <p:cNvPr id="92" name="Google Shape;92;p16"/>
          <p:cNvGrpSpPr/>
          <p:nvPr/>
        </p:nvGrpSpPr>
        <p:grpSpPr>
          <a:xfrm>
            <a:off x="381020" y="480050"/>
            <a:ext cx="3659512" cy="3559800"/>
            <a:chOff x="733425" y="1659300"/>
            <a:chExt cx="3286200" cy="3559800"/>
          </a:xfrm>
        </p:grpSpPr>
        <p:sp>
          <p:nvSpPr>
            <p:cNvPr id="93" name="Google Shape;93;p16"/>
            <p:cNvSpPr txBox="1"/>
            <p:nvPr/>
          </p:nvSpPr>
          <p:spPr>
            <a:xfrm>
              <a:off x="733425" y="1802100"/>
              <a:ext cx="3286200" cy="34170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800">
                  <a:solidFill>
                    <a:srgbClr val="FFFFFF"/>
                  </a:solidFill>
                  <a:latin typeface="Montserrat"/>
                  <a:ea typeface="Montserrat"/>
                  <a:cs typeface="Montserrat"/>
                  <a:sym typeface="Montserrat"/>
                </a:rPr>
                <a:t>Most Common Thermoplastics and Their Uses:</a:t>
              </a:r>
              <a:endParaRPr b="1" sz="1800">
                <a:solidFill>
                  <a:srgbClr val="FFFFFF"/>
                </a:solidFill>
                <a:latin typeface="Montserrat"/>
                <a:ea typeface="Montserrat"/>
                <a:cs typeface="Montserrat"/>
                <a:sym typeface="Montserrat"/>
              </a:endParaRPr>
            </a:p>
            <a:p>
              <a:pPr algn="l" indent="0" lvl="0" marL="0" rtl="0">
                <a:spcBef>
                  <a:spcPts val="0"/>
                </a:spcBef>
                <a:spcAft>
                  <a:spcPts val="0"/>
                </a:spcAft>
                <a:buNone/>
              </a:pPr>
              <a:r>
                <a:t/>
              </a:r>
              <a:endParaRPr sz="120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rPr altLang="en" b="1" lang="en" sz="1200">
                  <a:solidFill>
                    <a:srgbClr val="FFFFFF"/>
                  </a:solidFill>
                  <a:latin typeface="Montserrat"/>
                  <a:ea typeface="Montserrat"/>
                  <a:cs typeface="Montserrat"/>
                  <a:sym typeface="Montserrat"/>
                </a:rPr>
                <a:t>Acrylonitrile-Butadiene-Styrene ABS</a:t>
              </a:r>
              <a:endParaRPr b="1" sz="1200">
                <a:solidFill>
                  <a:srgbClr val="FFFFFF"/>
                </a:solidFill>
                <a:latin typeface="Montserrat"/>
                <a:ea typeface="Montserrat"/>
                <a:cs typeface="Montserrat"/>
                <a:sym typeface="Montserrat"/>
              </a:endParaRPr>
            </a:p>
            <a:p>
              <a:pPr algn="l" indent="0" lvl="0" marL="0" rtl="0">
                <a:spcBef>
                  <a:spcPts val="0"/>
                </a:spcBef>
                <a:spcAft>
                  <a:spcPts val="0"/>
                </a:spcAft>
                <a:buClr>
                  <a:schemeClr val="dk1"/>
                </a:buClr>
                <a:buSzPts val="1100"/>
                <a:buFont typeface="Arial"/>
                <a:buNone/>
              </a:pPr>
              <a:r>
                <a:rPr altLang="en" lang="en" sz="1200">
                  <a:solidFill>
                    <a:srgbClr val="FFFFFF"/>
                  </a:solidFill>
                  <a:latin typeface="Montserrat Thin"/>
                  <a:ea typeface="Montserrat Thin"/>
                  <a:cs typeface="Montserrat Thin"/>
                  <a:sym typeface="Montserrat Thin"/>
                </a:rPr>
                <a:t>is among the most popular and versatile of the resins in the styrene family (which includes polystyrene). Its availability, strength, and limited shrinkage all help make it widely used as the default choice for most plastic products.</a:t>
              </a:r>
              <a:endParaRPr sz="120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t/>
              </a:r>
              <a:endParaRPr sz="1200">
                <a:solidFill>
                  <a:srgbClr val="FFFFFF"/>
                </a:solidFill>
                <a:latin typeface="Montserrat Thin"/>
                <a:ea typeface="Montserrat Thin"/>
                <a:cs typeface="Montserrat Thin"/>
                <a:sym typeface="Montserrat Thin"/>
              </a:endParaRPr>
            </a:p>
            <a:p>
              <a:pPr algn="l" indent="0" lvl="0" marL="0" rtl="0">
                <a:spcBef>
                  <a:spcPts val="0"/>
                </a:spcBef>
                <a:spcAft>
                  <a:spcPts val="0"/>
                </a:spcAft>
                <a:buClr>
                  <a:schemeClr val="dk1"/>
                </a:buClr>
                <a:buSzPts val="1100"/>
                <a:buFont typeface="Arial"/>
                <a:buNone/>
              </a:pPr>
              <a:r>
                <a:rPr altLang="en" b="1" lang="en" sz="1200">
                  <a:solidFill>
                    <a:srgbClr val="FFFFFF"/>
                  </a:solidFill>
                  <a:latin typeface="Montserrat"/>
                  <a:ea typeface="Montserrat"/>
                  <a:cs typeface="Montserrat"/>
                  <a:sym typeface="Montserrat"/>
                </a:rPr>
                <a:t>Nylon PA</a:t>
              </a:r>
              <a:endParaRPr b="1" sz="120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1200">
                  <a:solidFill>
                    <a:srgbClr val="FFFFFF"/>
                  </a:solidFill>
                  <a:latin typeface="Montserrat Thin"/>
                  <a:ea typeface="Montserrat Thin"/>
                  <a:cs typeface="Montserrat Thin"/>
                  <a:sym typeface="Montserrat Thin"/>
                </a:rPr>
                <a:t>is very strong, but more expensive. Being resistant to wear, nylon is used for mechanical parts such as bearings and other low- to medium-stress components.</a:t>
              </a:r>
              <a:endParaRPr sz="1200">
                <a:solidFill>
                  <a:srgbClr val="FFFFFF"/>
                </a:solidFill>
                <a:latin typeface="Montserrat Thin"/>
                <a:ea typeface="Montserrat Thin"/>
                <a:cs typeface="Montserrat Thin"/>
                <a:sym typeface="Montserrat Thin"/>
              </a:endParaRPr>
            </a:p>
          </p:txBody>
        </p:sp>
        <p:sp>
          <p:nvSpPr>
            <p:cNvPr id="94" name="Google Shape;94;p16"/>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95" name="Google Shape;95;p16"/>
          <p:cNvGrpSpPr/>
          <p:nvPr/>
        </p:nvGrpSpPr>
        <p:grpSpPr>
          <a:xfrm>
            <a:off x="457194" y="4347100"/>
            <a:ext cx="3394166" cy="323100"/>
            <a:chOff x="457200" y="4347100"/>
            <a:chExt cx="3394166" cy="323100"/>
          </a:xfrm>
        </p:grpSpPr>
        <p:pic>
          <p:nvPicPr>
            <p:cNvPr id="96" name="Google Shape;96;p16"/>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97" name="Google Shape;97;p16"/>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pic>
        <p:nvPicPr>
          <p:cNvPr id="102" name="Google Shape;102;p17"/>
          <p:cNvPicPr preferRelativeResize="0"/>
          <p:nvPr/>
        </p:nvPicPr>
        <p:blipFill rotWithShape="1">
          <a:blip r:embed="rId3">
            <a:alphaModFix/>
          </a:blip>
          <a:srcRect b="0" l="16469" r="16469" t="0"/>
          <a:stretch/>
        </p:blipFill>
        <p:spPr>
          <a:xfrm>
            <a:off x="-1" y="0"/>
            <a:ext cx="5163600" cy="5143500"/>
          </a:xfrm>
          <a:prstGeom prst="rect">
            <a:avLst/>
          </a:prstGeom>
          <a:noFill/>
          <a:ln>
            <a:noFill/>
          </a:ln>
        </p:spPr>
      </p:pic>
      <p:sp>
        <p:nvSpPr>
          <p:cNvPr id="103" name="Google Shape;103;p17"/>
          <p:cNvSpPr/>
          <p:nvPr/>
        </p:nvSpPr>
        <p:spPr>
          <a:xfrm flipH="1" rot="5400000">
            <a:off x="4291050" y="290550"/>
            <a:ext cx="5143500" cy="45624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104" name="Google Shape;104;p17"/>
          <p:cNvPicPr preferRelativeResize="0"/>
          <p:nvPr/>
        </p:nvPicPr>
        <p:blipFill>
          <a:blip r:embed="rId4">
            <a:alphaModFix amt="11000"/>
          </a:blip>
          <a:stretch>
            <a:fillRect/>
          </a:stretch>
        </p:blipFill>
        <p:spPr>
          <a:xfrm>
            <a:off x="4878475" y="2327652"/>
            <a:ext cx="2660375" cy="2335800"/>
          </a:xfrm>
          <a:prstGeom prst="rect">
            <a:avLst/>
          </a:prstGeom>
          <a:noFill/>
          <a:ln>
            <a:noFill/>
          </a:ln>
        </p:spPr>
      </p:pic>
      <p:grpSp>
        <p:nvGrpSpPr>
          <p:cNvPr id="105" name="Google Shape;105;p17"/>
          <p:cNvGrpSpPr/>
          <p:nvPr/>
        </p:nvGrpSpPr>
        <p:grpSpPr>
          <a:xfrm>
            <a:off x="5475019" y="4347100"/>
            <a:ext cx="3394166" cy="323100"/>
            <a:chOff x="457200" y="4347100"/>
            <a:chExt cx="3394166" cy="323100"/>
          </a:xfrm>
        </p:grpSpPr>
        <p:pic>
          <p:nvPicPr>
            <p:cNvPr id="106" name="Google Shape;106;p17"/>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107" name="Google Shape;107;p17"/>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chemeClr val="lt1"/>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grpSp>
        <p:nvGrpSpPr>
          <p:cNvPr id="108" name="Google Shape;108;p17"/>
          <p:cNvGrpSpPr/>
          <p:nvPr/>
        </p:nvGrpSpPr>
        <p:grpSpPr>
          <a:xfrm>
            <a:off x="5033045" y="480050"/>
            <a:ext cx="3659512" cy="3559800"/>
            <a:chOff x="733425" y="1659300"/>
            <a:chExt cx="3286200" cy="3559800"/>
          </a:xfrm>
        </p:grpSpPr>
        <p:sp>
          <p:nvSpPr>
            <p:cNvPr id="109" name="Google Shape;109;p17"/>
            <p:cNvSpPr txBox="1"/>
            <p:nvPr/>
          </p:nvSpPr>
          <p:spPr>
            <a:xfrm>
              <a:off x="733425" y="1802100"/>
              <a:ext cx="3286200" cy="34170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000">
                  <a:solidFill>
                    <a:srgbClr val="FFFFFF"/>
                  </a:solidFill>
                  <a:latin typeface="Montserrat"/>
                  <a:ea typeface="Montserrat"/>
                  <a:cs typeface="Montserrat"/>
                  <a:sym typeface="Montserrat"/>
                </a:rPr>
                <a:t>Polycarbonate PC</a:t>
              </a:r>
              <a:endParaRPr b="1" sz="100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1000">
                  <a:solidFill>
                    <a:srgbClr val="FFFFFF"/>
                  </a:solidFill>
                  <a:latin typeface="Montserrat Thin"/>
                  <a:ea typeface="Montserrat Thin"/>
                  <a:cs typeface="Montserrat Thin"/>
                  <a:sym typeface="Montserrat Thin"/>
                </a:rPr>
                <a:t>is stronger and more rigid than Nylon. Polycarbonate is particularly useful in clear applications such as lenses and light covers. Some forms are used for single use food containers and water bottles, but the material is not considered food-safe for reused or washed containers.</a:t>
              </a:r>
              <a:endParaRPr sz="100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t/>
              </a:r>
              <a:endParaRPr sz="100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1000">
                  <a:solidFill>
                    <a:srgbClr val="FFFFFF"/>
                  </a:solidFill>
                  <a:latin typeface="Montserrat"/>
                  <a:ea typeface="Montserrat"/>
                  <a:cs typeface="Montserrat"/>
                  <a:sym typeface="Montserrat"/>
                </a:rPr>
                <a:t>Polypropylene PP</a:t>
              </a:r>
              <a:endParaRPr b="1" sz="100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1000">
                  <a:solidFill>
                    <a:srgbClr val="FFFFFF"/>
                  </a:solidFill>
                  <a:latin typeface="Montserrat Thin"/>
                  <a:ea typeface="Montserrat Thin"/>
                  <a:cs typeface="Montserrat Thin"/>
                  <a:sym typeface="Montserrat Thin"/>
                </a:rPr>
                <a:t>is strong and bendable. Polypropylene is a thermoplastic that, while not as clear or cheap as polycarbonate, is safe for reusable containers and laboratory tools. It has particular resistance to fatigue which makes it ideal for living hinge applications.</a:t>
              </a:r>
              <a:endParaRPr sz="100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t/>
              </a:r>
              <a:endParaRPr sz="100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1000">
                  <a:solidFill>
                    <a:schemeClr val="lt1"/>
                  </a:solidFill>
                  <a:latin typeface="Montserrat"/>
                  <a:ea typeface="Montserrat"/>
                  <a:cs typeface="Montserrat"/>
                  <a:sym typeface="Montserrat"/>
                </a:rPr>
                <a:t>Polystyrene GPPS</a:t>
              </a:r>
              <a:endParaRPr b="1" sz="1000">
                <a:solidFill>
                  <a:schemeClr val="lt1"/>
                </a:solidFill>
                <a:latin typeface="Montserrat"/>
                <a:ea typeface="Montserrat"/>
                <a:cs typeface="Montserrat"/>
                <a:sym typeface="Montserrat"/>
              </a:endParaRPr>
            </a:p>
            <a:p>
              <a:pPr algn="l" indent="0" lvl="0" marL="0" rtl="0">
                <a:spcBef>
                  <a:spcPts val="0"/>
                </a:spcBef>
                <a:spcAft>
                  <a:spcPts val="0"/>
                </a:spcAft>
                <a:buNone/>
              </a:pPr>
              <a:r>
                <a:rPr altLang="en" lang="en" sz="1000">
                  <a:solidFill>
                    <a:schemeClr val="lt1"/>
                  </a:solidFill>
                  <a:latin typeface="Montserrat Thin"/>
                  <a:ea typeface="Montserrat Thin"/>
                  <a:cs typeface="Montserrat Thin"/>
                  <a:sym typeface="Montserrat Thin"/>
                </a:rPr>
                <a:t>General Purpose, aka crystal) polystyrene is a polymer obtained from the styrene monomer: clear, rigid, and non-toxic. GPPS offers excellent dimensional quality, easy processing and coloring GPPS is developed in different grades, one for each specific necessity.</a:t>
              </a:r>
              <a:endParaRPr sz="1000">
                <a:solidFill>
                  <a:schemeClr val="lt1"/>
                </a:solidFill>
                <a:latin typeface="Montserrat Thin"/>
                <a:ea typeface="Montserrat Thin"/>
                <a:cs typeface="Montserrat Thin"/>
                <a:sym typeface="Montserrat Thin"/>
              </a:endParaRPr>
            </a:p>
          </p:txBody>
        </p:sp>
        <p:sp>
          <p:nvSpPr>
            <p:cNvPr id="110" name="Google Shape;110;p17"/>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grpSp>
        <p:nvGrpSpPr>
          <p:cNvPr id="115" name="Google Shape;115;p18"/>
          <p:cNvGrpSpPr/>
          <p:nvPr/>
        </p:nvGrpSpPr>
        <p:grpSpPr>
          <a:xfrm>
            <a:off x="457190" y="4347100"/>
            <a:ext cx="3425670" cy="323100"/>
            <a:chOff x="457200" y="4347100"/>
            <a:chExt cx="3425670" cy="323100"/>
          </a:xfrm>
        </p:grpSpPr>
        <p:pic>
          <p:nvPicPr>
            <p:cNvPr id="116" name="Google Shape;116;p18"/>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117" name="Google Shape;117;p18"/>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118" name="Google Shape;118;p18"/>
          <p:cNvGrpSpPr/>
          <p:nvPr/>
        </p:nvGrpSpPr>
        <p:grpSpPr>
          <a:xfrm>
            <a:off x="363722" y="1441355"/>
            <a:ext cx="2423694" cy="1558795"/>
            <a:chOff x="733411" y="1659300"/>
            <a:chExt cx="2295600" cy="1558795"/>
          </a:xfrm>
        </p:grpSpPr>
        <p:sp>
          <p:nvSpPr>
            <p:cNvPr id="119" name="Google Shape;119;p18"/>
            <p:cNvSpPr txBox="1"/>
            <p:nvPr/>
          </p:nvSpPr>
          <p:spPr>
            <a:xfrm>
              <a:off x="733411" y="1802095"/>
              <a:ext cx="2295600" cy="14160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Injection Molding Machine Breakdown</a:t>
              </a:r>
              <a:endParaRPr sz="2000">
                <a:solidFill>
                  <a:srgbClr val="152245"/>
                </a:solidFill>
                <a:latin typeface="Montserrat Medium"/>
                <a:ea typeface="Montserrat Medium"/>
                <a:cs typeface="Montserrat Medium"/>
                <a:sym typeface="Montserrat Medium"/>
              </a:endParaRPr>
            </a:p>
          </p:txBody>
        </p:sp>
        <p:sp>
          <p:nvSpPr>
            <p:cNvPr id="120" name="Google Shape;120;p18"/>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121" name="Google Shape;121;p18"/>
          <p:cNvPicPr preferRelativeResize="0"/>
          <p:nvPr/>
        </p:nvPicPr>
        <p:blipFill>
          <a:blip r:embed="rId4">
            <a:alphaModFix/>
          </a:blip>
          <a:stretch>
            <a:fillRect/>
          </a:stretch>
        </p:blipFill>
        <p:spPr>
          <a:xfrm>
            <a:off x="3072275" y="385150"/>
            <a:ext cx="5195301" cy="3904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grpSp>
        <p:nvGrpSpPr>
          <p:cNvPr id="126" name="Google Shape;126;p19"/>
          <p:cNvGrpSpPr/>
          <p:nvPr/>
        </p:nvGrpSpPr>
        <p:grpSpPr>
          <a:xfrm>
            <a:off x="457190" y="4347100"/>
            <a:ext cx="3425670" cy="323100"/>
            <a:chOff x="457200" y="4347100"/>
            <a:chExt cx="3425670" cy="323100"/>
          </a:xfrm>
        </p:grpSpPr>
        <p:pic>
          <p:nvPicPr>
            <p:cNvPr id="127" name="Google Shape;127;p19"/>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128" name="Google Shape;128;p19"/>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129" name="Google Shape;129;p19"/>
          <p:cNvGrpSpPr/>
          <p:nvPr/>
        </p:nvGrpSpPr>
        <p:grpSpPr>
          <a:xfrm>
            <a:off x="5749350" y="1113405"/>
            <a:ext cx="2937447" cy="3067195"/>
            <a:chOff x="733414" y="1659300"/>
            <a:chExt cx="2782200" cy="3067195"/>
          </a:xfrm>
        </p:grpSpPr>
        <p:sp>
          <p:nvSpPr>
            <p:cNvPr id="130" name="Google Shape;130;p19"/>
            <p:cNvSpPr txBox="1"/>
            <p:nvPr/>
          </p:nvSpPr>
          <p:spPr>
            <a:xfrm>
              <a:off x="733414" y="1802095"/>
              <a:ext cx="2782200" cy="29244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Plastic Injection Breakdown: Injection Unit</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rPr altLang="en" lang="en">
                  <a:solidFill>
                    <a:srgbClr val="152245"/>
                  </a:solidFill>
                  <a:latin typeface="Montserrat Light"/>
                  <a:ea typeface="Montserrat Light"/>
                  <a:cs typeface="Montserrat Light"/>
                  <a:sym typeface="Montserrat Light"/>
                </a:rPr>
                <a:t>The Injection Unit's main objective is to heat the material to the specified temperature until it reaches a viscosity that will allow the material to flow into the mold while under force</a:t>
              </a:r>
              <a:r>
                <a:rPr altLang="en" lang="en">
                  <a:solidFill>
                    <a:srgbClr val="152245"/>
                  </a:solidFill>
                  <a:latin typeface="Montserrat Light"/>
                  <a:ea typeface="Montserrat Light"/>
                  <a:cs typeface="Montserrat Light"/>
                  <a:sym typeface="Montserrat Light"/>
                </a:rPr>
                <a:t>.</a:t>
              </a:r>
              <a:endParaRPr>
                <a:solidFill>
                  <a:srgbClr val="152245"/>
                </a:solidFill>
                <a:latin typeface="Montserrat Light"/>
                <a:ea typeface="Montserrat Light"/>
                <a:cs typeface="Montserrat Light"/>
                <a:sym typeface="Montserrat Light"/>
              </a:endParaRPr>
            </a:p>
          </p:txBody>
        </p:sp>
        <p:sp>
          <p:nvSpPr>
            <p:cNvPr id="131" name="Google Shape;131;p19"/>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132" name="Google Shape;132;p19"/>
          <p:cNvPicPr preferRelativeResize="0"/>
          <p:nvPr/>
        </p:nvPicPr>
        <p:blipFill>
          <a:blip r:embed="rId4">
            <a:alphaModFix/>
          </a:blip>
          <a:stretch>
            <a:fillRect/>
          </a:stretch>
        </p:blipFill>
        <p:spPr>
          <a:xfrm>
            <a:off x="457200" y="992451"/>
            <a:ext cx="4882851" cy="3000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grpSp>
        <p:nvGrpSpPr>
          <p:cNvPr id="137" name="Google Shape;137;p20"/>
          <p:cNvGrpSpPr/>
          <p:nvPr/>
        </p:nvGrpSpPr>
        <p:grpSpPr>
          <a:xfrm>
            <a:off x="457190" y="4347100"/>
            <a:ext cx="3425670" cy="323100"/>
            <a:chOff x="457200" y="4347100"/>
            <a:chExt cx="3425670" cy="323100"/>
          </a:xfrm>
        </p:grpSpPr>
        <p:pic>
          <p:nvPicPr>
            <p:cNvPr id="138" name="Google Shape;138;p20"/>
            <p:cNvPicPr preferRelativeResize="0"/>
            <p:nvPr/>
          </p:nvPicPr>
          <p:blipFill rotWithShape="1">
            <a:blip r:embed="rId3">
              <a:alphaModFix/>
            </a:blip>
            <a:srcRect b="89" l="0" r="0" t="89"/>
            <a:stretch/>
          </p:blipFill>
          <p:spPr>
            <a:xfrm>
              <a:off x="457200" y="4353844"/>
              <a:ext cx="352425" cy="309601"/>
            </a:xfrm>
            <a:prstGeom prst="rect">
              <a:avLst/>
            </a:prstGeom>
            <a:noFill/>
            <a:ln>
              <a:noFill/>
            </a:ln>
          </p:spPr>
        </p:pic>
        <p:sp>
          <p:nvSpPr>
            <p:cNvPr id="139" name="Google Shape;139;p20"/>
            <p:cNvSpPr txBox="1"/>
            <p:nvPr/>
          </p:nvSpPr>
          <p:spPr>
            <a:xfrm>
              <a:off x="918870" y="4347100"/>
              <a:ext cx="29640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152245"/>
                  </a:solidFill>
                  <a:latin typeface="Montserrat Light"/>
                  <a:ea typeface="Montserrat Light"/>
                  <a:cs typeface="Montserrat Light"/>
                  <a:sym typeface="Montserrat Light"/>
                </a:rPr>
                <a:t>TUTAMEN 2021 Introduction To Plastic Molding</a:t>
              </a:r>
              <a:endParaRPr sz="900">
                <a:solidFill>
                  <a:srgbClr val="152245"/>
                </a:solidFill>
                <a:latin typeface="Montserrat Light"/>
                <a:ea typeface="Montserrat Light"/>
                <a:cs typeface="Montserrat Light"/>
                <a:sym typeface="Montserrat Light"/>
              </a:endParaRPr>
            </a:p>
          </p:txBody>
        </p:sp>
      </p:grpSp>
      <p:grpSp>
        <p:nvGrpSpPr>
          <p:cNvPr id="140" name="Google Shape;140;p20"/>
          <p:cNvGrpSpPr/>
          <p:nvPr/>
        </p:nvGrpSpPr>
        <p:grpSpPr>
          <a:xfrm>
            <a:off x="363700" y="561046"/>
            <a:ext cx="4114978" cy="3405895"/>
            <a:chOff x="733414" y="1659300"/>
            <a:chExt cx="7883100" cy="3405895"/>
          </a:xfrm>
        </p:grpSpPr>
        <p:sp>
          <p:nvSpPr>
            <p:cNvPr id="141" name="Google Shape;141;p20"/>
            <p:cNvSpPr txBox="1"/>
            <p:nvPr/>
          </p:nvSpPr>
          <p:spPr>
            <a:xfrm>
              <a:off x="733414" y="1802095"/>
              <a:ext cx="7883100" cy="326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2000">
                  <a:solidFill>
                    <a:srgbClr val="152245"/>
                  </a:solidFill>
                  <a:latin typeface="Montserrat Medium"/>
                  <a:ea typeface="Montserrat Medium"/>
                  <a:cs typeface="Montserrat Medium"/>
                  <a:sym typeface="Montserrat Medium"/>
                </a:rPr>
                <a:t>Plastic Injection Breakdown: Clamping</a:t>
              </a:r>
              <a:r>
                <a:rPr altLang="en" lang="en" sz="2000">
                  <a:solidFill>
                    <a:srgbClr val="152245"/>
                  </a:solidFill>
                  <a:latin typeface="Montserrat Medium"/>
                  <a:ea typeface="Montserrat Medium"/>
                  <a:cs typeface="Montserrat Medium"/>
                  <a:sym typeface="Montserrat Medium"/>
                </a:rPr>
                <a:t> Unit</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t/>
              </a:r>
              <a:endParaRPr sz="2000">
                <a:solidFill>
                  <a:srgbClr val="152245"/>
                </a:solidFill>
                <a:latin typeface="Montserrat Medium"/>
                <a:ea typeface="Montserrat Medium"/>
                <a:cs typeface="Montserrat Medium"/>
                <a:sym typeface="Montserrat Medium"/>
              </a:endParaRPr>
            </a:p>
            <a:p>
              <a:pPr algn="l" indent="0" lvl="0" marL="0" rtl="0">
                <a:spcBef>
                  <a:spcPts val="0"/>
                </a:spcBef>
                <a:spcAft>
                  <a:spcPts val="0"/>
                </a:spcAft>
                <a:buNone/>
              </a:pPr>
              <a:r>
                <a:rPr altLang="en" lang="en">
                  <a:solidFill>
                    <a:srgbClr val="152245"/>
                  </a:solidFill>
                  <a:latin typeface="Montserrat Light"/>
                  <a:ea typeface="Montserrat Light"/>
                  <a:cs typeface="Montserrat Light"/>
                  <a:sym typeface="Montserrat Light"/>
                </a:rPr>
                <a:t>The clamping unit’s main function is to open and close the mold along with ejecting the parts. The two most common types of mold clamps are the are the direct hydraulic and the toggle clamps. Toggle clamps are actuated by hydraulic cylinders. These clamps utilize mechanical linkages to generate higher forces than a direct connection from a hydraulic cylinder of the same size.</a:t>
              </a:r>
              <a:endParaRPr>
                <a:solidFill>
                  <a:srgbClr val="152245"/>
                </a:solidFill>
                <a:latin typeface="Montserrat Light"/>
                <a:ea typeface="Montserrat Light"/>
                <a:cs typeface="Montserrat Light"/>
                <a:sym typeface="Montserrat Light"/>
              </a:endParaRPr>
            </a:p>
          </p:txBody>
        </p:sp>
        <p:sp>
          <p:nvSpPr>
            <p:cNvPr id="142" name="Google Shape;142;p20"/>
            <p:cNvSpPr/>
            <p:nvPr/>
          </p:nvSpPr>
          <p:spPr>
            <a:xfrm>
              <a:off x="932062"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pic>
        <p:nvPicPr>
          <p:cNvPr id="143" name="Google Shape;143;p20"/>
          <p:cNvPicPr preferRelativeResize="0"/>
          <p:nvPr/>
        </p:nvPicPr>
        <p:blipFill>
          <a:blip r:embed="rId4">
            <a:alphaModFix/>
          </a:blip>
          <a:stretch>
            <a:fillRect/>
          </a:stretch>
        </p:blipFill>
        <p:spPr>
          <a:xfrm>
            <a:off x="4571825" y="939734"/>
            <a:ext cx="4114975" cy="32640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pic>
        <p:nvPicPr>
          <p:cNvPr id="148" name="Google Shape;148;p21"/>
          <p:cNvPicPr preferRelativeResize="0"/>
          <p:nvPr/>
        </p:nvPicPr>
        <p:blipFill rotWithShape="1">
          <a:blip r:embed="rId3">
            <a:alphaModFix/>
          </a:blip>
          <a:srcRect b="0" l="21737" r="21743" t="0"/>
          <a:stretch/>
        </p:blipFill>
        <p:spPr>
          <a:xfrm>
            <a:off x="3980399" y="0"/>
            <a:ext cx="5163602" cy="5143500"/>
          </a:xfrm>
          <a:prstGeom prst="rect">
            <a:avLst/>
          </a:prstGeom>
          <a:noFill/>
          <a:ln>
            <a:noFill/>
          </a:ln>
        </p:spPr>
      </p:pic>
      <p:sp>
        <p:nvSpPr>
          <p:cNvPr id="149" name="Google Shape;149;p21"/>
          <p:cNvSpPr/>
          <p:nvPr/>
        </p:nvSpPr>
        <p:spPr>
          <a:xfrm rot="-5400000">
            <a:off x="-284850" y="284850"/>
            <a:ext cx="5143500" cy="4573800"/>
          </a:xfrm>
          <a:prstGeom prst="wedgeRectCallout">
            <a:avLst>
              <a:gd fmla="val -20833" name="adj1"/>
              <a:gd fmla="val 62500" name="adj2"/>
            </a:avLst>
          </a:prstGeom>
          <a:solidFill>
            <a:srgbClr val="15224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pic>
        <p:nvPicPr>
          <p:cNvPr id="150" name="Google Shape;150;p21"/>
          <p:cNvPicPr preferRelativeResize="0"/>
          <p:nvPr/>
        </p:nvPicPr>
        <p:blipFill>
          <a:blip r:embed="rId4">
            <a:alphaModFix amt="11000"/>
          </a:blip>
          <a:stretch>
            <a:fillRect/>
          </a:stretch>
        </p:blipFill>
        <p:spPr>
          <a:xfrm>
            <a:off x="942625" y="2327652"/>
            <a:ext cx="2660375" cy="2335800"/>
          </a:xfrm>
          <a:prstGeom prst="rect">
            <a:avLst/>
          </a:prstGeom>
          <a:noFill/>
          <a:ln>
            <a:noFill/>
          </a:ln>
        </p:spPr>
      </p:pic>
      <p:grpSp>
        <p:nvGrpSpPr>
          <p:cNvPr id="151" name="Google Shape;151;p21"/>
          <p:cNvGrpSpPr/>
          <p:nvPr/>
        </p:nvGrpSpPr>
        <p:grpSpPr>
          <a:xfrm>
            <a:off x="381014" y="480050"/>
            <a:ext cx="3864900" cy="3559800"/>
            <a:chOff x="733425" y="1659300"/>
            <a:chExt cx="3286200" cy="3559800"/>
          </a:xfrm>
        </p:grpSpPr>
        <p:sp>
          <p:nvSpPr>
            <p:cNvPr id="152" name="Google Shape;152;p21"/>
            <p:cNvSpPr txBox="1"/>
            <p:nvPr/>
          </p:nvSpPr>
          <p:spPr>
            <a:xfrm>
              <a:off x="733425" y="1802100"/>
              <a:ext cx="3286200" cy="34170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b="1" lang="en" sz="1050">
                  <a:solidFill>
                    <a:srgbClr val="FFFFFF"/>
                  </a:solidFill>
                  <a:latin typeface="Montserrat"/>
                  <a:ea typeface="Montserrat"/>
                  <a:cs typeface="Montserrat"/>
                  <a:sym typeface="Montserrat"/>
                </a:rPr>
                <a:t>Specifications of Molding Machines</a:t>
              </a:r>
              <a:endParaRPr b="1" sz="105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1050">
                  <a:solidFill>
                    <a:srgbClr val="FFFFFF"/>
                  </a:solidFill>
                  <a:latin typeface="Montserrat Thin"/>
                  <a:ea typeface="Montserrat Thin"/>
                  <a:cs typeface="Montserrat Thin"/>
                  <a:sym typeface="Montserrat Thin"/>
                </a:rPr>
                <a:t>Molding Machines specifications have many characteristics yet there are only two most frequently used in specifying and describing the machine. The first is the shot size and the second is the clamping tonnage.</a:t>
              </a:r>
              <a:endParaRPr sz="10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t/>
              </a:r>
              <a:endParaRPr sz="10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1050">
                  <a:solidFill>
                    <a:srgbClr val="FFFFFF"/>
                  </a:solidFill>
                  <a:latin typeface="Montserrat"/>
                  <a:ea typeface="Montserrat"/>
                  <a:cs typeface="Montserrat"/>
                  <a:sym typeface="Montserrat"/>
                </a:rPr>
                <a:t>Shot Size</a:t>
              </a:r>
              <a:endParaRPr b="1" sz="1050">
                <a:solidFill>
                  <a:srgbClr val="FFFFFF"/>
                </a:solidFill>
                <a:latin typeface="Montserrat"/>
                <a:ea typeface="Montserrat"/>
                <a:cs typeface="Montserrat"/>
                <a:sym typeface="Montserrat"/>
              </a:endParaRPr>
            </a:p>
            <a:p>
              <a:pPr algn="l" indent="0" lvl="0" marL="0" rtl="0">
                <a:spcBef>
                  <a:spcPts val="0"/>
                </a:spcBef>
                <a:spcAft>
                  <a:spcPts val="0"/>
                </a:spcAft>
                <a:buNone/>
              </a:pPr>
              <a:r>
                <a:rPr altLang="en" lang="en" sz="1050">
                  <a:solidFill>
                    <a:srgbClr val="FFFFFF"/>
                  </a:solidFill>
                  <a:latin typeface="Montserrat Thin"/>
                  <a:ea typeface="Montserrat Thin"/>
                  <a:cs typeface="Montserrat Thin"/>
                  <a:sym typeface="Montserrat Thin"/>
                </a:rPr>
                <a:t>The shot size is the amount of material that can be injected into a cavity within one shot cycle. Due to the differences in material density, a standard for comparison was developed. Thus the accepted material for shot size comparison is polystyrene.</a:t>
              </a:r>
              <a:endParaRPr sz="10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t/>
              </a:r>
              <a:endParaRPr sz="1050">
                <a:solidFill>
                  <a:srgbClr val="FFFFFF"/>
                </a:solidFill>
                <a:latin typeface="Montserrat Thin"/>
                <a:ea typeface="Montserrat Thin"/>
                <a:cs typeface="Montserrat Thin"/>
                <a:sym typeface="Montserrat Thin"/>
              </a:endParaRPr>
            </a:p>
            <a:p>
              <a:pPr algn="l" indent="0" lvl="0" marL="0" rtl="0">
                <a:spcBef>
                  <a:spcPts val="0"/>
                </a:spcBef>
                <a:spcAft>
                  <a:spcPts val="0"/>
                </a:spcAft>
                <a:buNone/>
              </a:pPr>
              <a:r>
                <a:rPr altLang="en" b="1" lang="en" sz="1050">
                  <a:solidFill>
                    <a:schemeClr val="lt1"/>
                  </a:solidFill>
                  <a:latin typeface="Montserrat"/>
                  <a:ea typeface="Montserrat"/>
                  <a:cs typeface="Montserrat"/>
                  <a:sym typeface="Montserrat"/>
                </a:rPr>
                <a:t>Clamp Tonnage</a:t>
              </a:r>
              <a:endParaRPr b="1" sz="1050">
                <a:solidFill>
                  <a:schemeClr val="lt1"/>
                </a:solidFill>
                <a:latin typeface="Montserrat"/>
                <a:ea typeface="Montserrat"/>
                <a:cs typeface="Montserrat"/>
                <a:sym typeface="Montserrat"/>
              </a:endParaRPr>
            </a:p>
            <a:p>
              <a:pPr algn="l" indent="0" lvl="0" marL="0" rtl="0">
                <a:spcBef>
                  <a:spcPts val="0"/>
                </a:spcBef>
                <a:spcAft>
                  <a:spcPts val="0"/>
                </a:spcAft>
                <a:buNone/>
              </a:pPr>
              <a:r>
                <a:rPr altLang="en" lang="en" sz="1050">
                  <a:solidFill>
                    <a:schemeClr val="lt1"/>
                  </a:solidFill>
                  <a:latin typeface="Montserrat Thin"/>
                  <a:ea typeface="Montserrat Thin"/>
                  <a:cs typeface="Montserrat Thin"/>
                  <a:sym typeface="Montserrat Thin"/>
                </a:rPr>
                <a:t>This is the maximum force that a machine can apply to a mold. One method is to categorize the machines based on this clamping force. A  small machine will have less than 100 tons where a medium machine will be between 100 and 2000 tons. The very large machines will be up to and over 10,000 tons.</a:t>
              </a:r>
              <a:endParaRPr sz="1050">
                <a:solidFill>
                  <a:schemeClr val="lt1"/>
                </a:solidFill>
                <a:latin typeface="Montserrat Thin"/>
                <a:ea typeface="Montserrat Thin"/>
                <a:cs typeface="Montserrat Thin"/>
                <a:sym typeface="Montserrat Thin"/>
              </a:endParaRPr>
            </a:p>
          </p:txBody>
        </p:sp>
        <p:sp>
          <p:nvSpPr>
            <p:cNvPr id="153" name="Google Shape;153;p21"/>
            <p:cNvSpPr/>
            <p:nvPr/>
          </p:nvSpPr>
          <p:spPr>
            <a:xfrm>
              <a:off x="819150" y="1659300"/>
              <a:ext cx="1704900" cy="66600"/>
            </a:xfrm>
            <a:prstGeom prst="rect">
              <a:avLst/>
            </a:prstGeom>
            <a:solidFill>
              <a:srgbClr val="EEE46A"/>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r>
                <a:t/>
              </a:r>
              <a:endParaRPr/>
            </a:p>
          </p:txBody>
        </p:sp>
      </p:grpSp>
      <p:grpSp>
        <p:nvGrpSpPr>
          <p:cNvPr id="154" name="Google Shape;154;p21"/>
          <p:cNvGrpSpPr/>
          <p:nvPr/>
        </p:nvGrpSpPr>
        <p:grpSpPr>
          <a:xfrm>
            <a:off x="457194" y="4347100"/>
            <a:ext cx="3394166" cy="323100"/>
            <a:chOff x="457200" y="4347100"/>
            <a:chExt cx="3394166" cy="323100"/>
          </a:xfrm>
        </p:grpSpPr>
        <p:pic>
          <p:nvPicPr>
            <p:cNvPr id="155" name="Google Shape;155;p21"/>
            <p:cNvPicPr preferRelativeResize="0"/>
            <p:nvPr/>
          </p:nvPicPr>
          <p:blipFill>
            <a:blip r:embed="rId5">
              <a:alphaModFix/>
            </a:blip>
            <a:stretch>
              <a:fillRect/>
            </a:stretch>
          </p:blipFill>
          <p:spPr>
            <a:xfrm>
              <a:off x="457200" y="4353844"/>
              <a:ext cx="352425" cy="309601"/>
            </a:xfrm>
            <a:prstGeom prst="rect">
              <a:avLst/>
            </a:prstGeom>
            <a:noFill/>
            <a:ln>
              <a:noFill/>
            </a:ln>
          </p:spPr>
        </p:pic>
        <p:sp>
          <p:nvSpPr>
            <p:cNvPr id="156" name="Google Shape;156;p21"/>
            <p:cNvSpPr txBox="1"/>
            <p:nvPr/>
          </p:nvSpPr>
          <p:spPr>
            <a:xfrm>
              <a:off x="918866" y="4347100"/>
              <a:ext cx="2932500" cy="323100"/>
            </a:xfrm>
            <a:prstGeom prst="rect">
              <a:avLst/>
            </a:prstGeom>
            <a:noFill/>
            <a:ln>
              <a:noFill/>
            </a:ln>
          </p:spPr>
          <p:txBody>
            <a:bodyPr anchor="t" anchorCtr="0" bIns="91425" lIns="91425" numCol="1" rIns="91425" spcFirstLastPara="1" tIns="91425" wrap="square">
              <a:spAutoFit/>
            </a:bodyPr>
            <a:lstStyle/>
            <a:p>
              <a:pPr algn="l" indent="0" lvl="0" marL="0" rtl="0">
                <a:spcBef>
                  <a:spcPts val="0"/>
                </a:spcBef>
                <a:spcAft>
                  <a:spcPts val="0"/>
                </a:spcAft>
                <a:buNone/>
              </a:pPr>
              <a:r>
                <a:rPr altLang="en" lang="en" sz="900">
                  <a:solidFill>
                    <a:srgbClr val="FFFFFF"/>
                  </a:solidFill>
                  <a:latin typeface="Montserrat Thin"/>
                  <a:ea typeface="Montserrat Thin"/>
                  <a:cs typeface="Montserrat Thin"/>
                  <a:sym typeface="Montserrat Thin"/>
                </a:rPr>
                <a:t>TUTAMEN 2021 Introduction To Plastic Molding</a:t>
              </a:r>
              <a:endParaRPr sz="900">
                <a:solidFill>
                  <a:srgbClr val="FFFFFF"/>
                </a:solidFill>
                <a:latin typeface="Montserrat Thin"/>
                <a:ea typeface="Montserrat Thin"/>
                <a:cs typeface="Montserrat Thin"/>
                <a:sym typeface="Montserrat Thin"/>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