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p:regular r:id="rId22"/>
      <p:bold r:id="rId23"/>
      <p:italic r:id="rId24"/>
      <p:boldItalic r:id="rId25"/>
    </p:embeddedFont>
    <p:embeddedFont>
      <p:font typeface="Montserrat Medium"/>
      <p:regular r:id="rId26"/>
      <p:bold r:id="rId27"/>
      <p:italic r:id="rId28"/>
      <p:boldItalic r:id="rId29"/>
    </p:embeddedFont>
    <p:embeddedFont>
      <p:font typeface="Montserrat Light"/>
      <p:regular r:id="rId30"/>
      <p:bold r:id="rId31"/>
      <p:italic r:id="rId32"/>
      <p:boldItalic r:id="rId33"/>
    </p:embeddedFont>
    <p:embeddedFont>
      <p:font typeface="Montserrat Thin"/>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
          <p15:clr>
            <a:srgbClr val="A4A3A4"/>
          </p15:clr>
        </p15:guide>
        <p15:guide id="2" pos="5472">
          <p15:clr>
            <a:srgbClr val="9AA0A6"/>
          </p15:clr>
        </p15:guide>
        <p15:guide id="3" orient="horz" pos="302">
          <p15:clr>
            <a:srgbClr val="9AA0A6"/>
          </p15:clr>
        </p15:guide>
        <p15:guide id="4" orient="horz" pos="2938">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
        <p:guide pos="5472"/>
        <p:guide pos="302" orient="horz"/>
        <p:guide pos="2938"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regular.fntdata"/><Relationship Id="rId21" Type="http://schemas.openxmlformats.org/officeDocument/2006/relationships/slide" Target="slides/slide16.xml"/><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Light-bold.fntdata"/><Relationship Id="rId30" Type="http://schemas.openxmlformats.org/officeDocument/2006/relationships/font" Target="fonts/MontserratLight-regular.fntdata"/><Relationship Id="rId11" Type="http://schemas.openxmlformats.org/officeDocument/2006/relationships/slide" Target="slides/slide6.xml"/><Relationship Id="rId33" Type="http://schemas.openxmlformats.org/officeDocument/2006/relationships/font" Target="fonts/MontserratLight-boldItalic.fntdata"/><Relationship Id="rId10" Type="http://schemas.openxmlformats.org/officeDocument/2006/relationships/slide" Target="slides/slide5.xml"/><Relationship Id="rId32" Type="http://schemas.openxmlformats.org/officeDocument/2006/relationships/font" Target="fonts/MontserratLight-italic.fntdata"/><Relationship Id="rId13" Type="http://schemas.openxmlformats.org/officeDocument/2006/relationships/slide" Target="slides/slide8.xml"/><Relationship Id="rId35" Type="http://schemas.openxmlformats.org/officeDocument/2006/relationships/font" Target="fonts/MontserratThin-bold.fntdata"/><Relationship Id="rId12" Type="http://schemas.openxmlformats.org/officeDocument/2006/relationships/slide" Target="slides/slide7.xml"/><Relationship Id="rId34" Type="http://schemas.openxmlformats.org/officeDocument/2006/relationships/font" Target="fonts/MontserratThin-regular.fntdata"/><Relationship Id="rId15" Type="http://schemas.openxmlformats.org/officeDocument/2006/relationships/slide" Target="slides/slide10.xml"/><Relationship Id="rId37" Type="http://schemas.openxmlformats.org/officeDocument/2006/relationships/font" Target="fonts/MontserratThin-boldItalic.fntdata"/><Relationship Id="rId14" Type="http://schemas.openxmlformats.org/officeDocument/2006/relationships/slide" Target="slides/slide9.xml"/><Relationship Id="rId36" Type="http://schemas.openxmlformats.org/officeDocument/2006/relationships/font" Target="fonts/MontserratThin-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cc09fc327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cc09fc327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cd11fc57ee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cd11fc57ee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d11fc57ee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d11fc57ee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cd11fc57ee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cd11fc57ee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cd11fc57e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cd11fc57e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cd11fc57ee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cd11fc57ee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cd11fc57ee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cd11fc57ee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c09fc362f_1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c09fc362f_1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c09fc327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c09fc327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c09fc327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c09fc327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d11fc5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d11fc57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d11fc57e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d11fc57e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d11fc57e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d11fc57e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d11fc57e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d11fc57e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d11fc57ee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d11fc57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cd11fc57e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cd11fc57e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152245"/>
              </a:buClr>
              <a:buSzPts val="2800"/>
              <a:buFont typeface="Montserrat"/>
              <a:buNone/>
              <a:defRPr sz="2800">
                <a:solidFill>
                  <a:srgbClr val="152245"/>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Montserrat"/>
              <a:buChar char="●"/>
              <a:defRPr sz="1800">
                <a:solidFill>
                  <a:schemeClr val="dk2"/>
                </a:solidFill>
                <a:latin typeface="Montserrat"/>
                <a:ea typeface="Montserrat"/>
                <a:cs typeface="Montserrat"/>
                <a:sym typeface="Montserrat"/>
              </a:defRPr>
            </a:lvl1pPr>
            <a:lvl2pPr indent="-317500" lvl="1" marL="914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2pPr>
            <a:lvl3pPr indent="-317500" lvl="2" marL="1371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3pPr>
            <a:lvl4pPr indent="-317500" lvl="3" marL="1828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4pPr>
            <a:lvl5pPr indent="-317500" lvl="4" marL="22860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5pPr>
            <a:lvl6pPr indent="-317500" lvl="5" marL="27432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6pPr>
            <a:lvl7pPr indent="-317500" lvl="6" marL="32004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7pPr>
            <a:lvl8pPr indent="-317500" lvl="7" marL="36576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8pPr>
            <a:lvl9pPr indent="-317500" lvl="8" marL="4114800">
              <a:lnSpc>
                <a:spcPct val="115000"/>
              </a:lnSpc>
              <a:spcBef>
                <a:spcPts val="0"/>
              </a:spcBef>
              <a:spcAft>
                <a:spcPts val="0"/>
              </a:spcAft>
              <a:buClr>
                <a:schemeClr val="dk2"/>
              </a:buClr>
              <a:buSzPts val="1400"/>
              <a:buFont typeface="Montserrat"/>
              <a:buChar char="■"/>
              <a:defRPr>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jpg"/><Relationship Id="rId4" Type="http://schemas.openxmlformats.org/officeDocument/2006/relationships/image" Target="../media/image2.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png"/><Relationship Id="rId5"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jpg"/><Relationship Id="rId4" Type="http://schemas.openxmlformats.org/officeDocument/2006/relationships/image" Target="../media/image10.png"/><Relationship Id="rId5"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png"/><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jpg"/><Relationship Id="rId4" Type="http://schemas.openxmlformats.org/officeDocument/2006/relationships/image" Target="../media/image1.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0.png"/><Relationship Id="rId5" Type="http://schemas.openxmlformats.org/officeDocument/2006/relationships/image" Target="../media/image3.jpg"/><Relationship Id="rId6" Type="http://schemas.openxmlformats.org/officeDocument/2006/relationships/image" Target="../media/image9.jpg"/><Relationship Id="rId7"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png"/><Relationship Id="rId5"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2245"/>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0"/>
          <a:stretch/>
        </p:blipFill>
        <p:spPr>
          <a:xfrm>
            <a:off x="0" y="0"/>
            <a:ext cx="9144003" cy="5143501"/>
          </a:xfrm>
          <a:prstGeom prst="rect">
            <a:avLst/>
          </a:prstGeom>
          <a:noFill/>
          <a:ln>
            <a:noFill/>
          </a:ln>
        </p:spPr>
      </p:pic>
      <p:sp>
        <p:nvSpPr>
          <p:cNvPr id="55" name="Google Shape;55;p13"/>
          <p:cNvSpPr txBox="1"/>
          <p:nvPr/>
        </p:nvSpPr>
        <p:spPr>
          <a:xfrm>
            <a:off x="914400" y="2974150"/>
            <a:ext cx="2610000" cy="724200"/>
          </a:xfrm>
          <a:prstGeom prst="rect">
            <a:avLst/>
          </a:prstGeom>
          <a:solidFill>
            <a:srgbClr val="EEE46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200">
                <a:solidFill>
                  <a:srgbClr val="152245"/>
                </a:solidFill>
                <a:latin typeface="Montserrat"/>
                <a:ea typeface="Montserrat"/>
                <a:cs typeface="Montserrat"/>
                <a:sym typeface="Montserrat"/>
              </a:rPr>
              <a:t>TUTAMEN</a:t>
            </a:r>
            <a:endParaRPr sz="3200">
              <a:solidFill>
                <a:srgbClr val="152245"/>
              </a:solidFill>
              <a:latin typeface="Montserrat"/>
              <a:ea typeface="Montserrat"/>
              <a:cs typeface="Montserrat"/>
              <a:sym typeface="Montserrat"/>
            </a:endParaRPr>
          </a:p>
        </p:txBody>
      </p:sp>
      <p:sp>
        <p:nvSpPr>
          <p:cNvPr id="56" name="Google Shape;56;p13"/>
          <p:cNvSpPr txBox="1"/>
          <p:nvPr/>
        </p:nvSpPr>
        <p:spPr>
          <a:xfrm>
            <a:off x="2335550" y="3698350"/>
            <a:ext cx="2566800" cy="507900"/>
          </a:xfrm>
          <a:prstGeom prst="rect">
            <a:avLst/>
          </a:prstGeom>
          <a:solidFill>
            <a:srgbClr val="FFFFFF"/>
          </a:solidFill>
          <a:ln>
            <a:noFill/>
          </a:ln>
        </p:spPr>
        <p:txBody>
          <a:bodyPr anchorCtr="0" anchor="ctr" bIns="91425" lIns="91425" spcFirstLastPara="1" rIns="91425" wrap="square" tIns="91425">
            <a:spAutoFit/>
          </a:bodyPr>
          <a:lstStyle/>
          <a:p>
            <a:pPr indent="0" lvl="0" marL="0" rtl="0" algn="ctr">
              <a:spcBef>
                <a:spcPts val="0"/>
              </a:spcBef>
              <a:spcAft>
                <a:spcPts val="0"/>
              </a:spcAft>
              <a:buNone/>
            </a:pPr>
            <a:r>
              <a:rPr lang="en" sz="2100">
                <a:solidFill>
                  <a:srgbClr val="152245"/>
                </a:solidFill>
                <a:latin typeface="Montserrat Light"/>
                <a:ea typeface="Montserrat Light"/>
                <a:cs typeface="Montserrat Light"/>
                <a:sym typeface="Montserrat Light"/>
              </a:rPr>
              <a:t>Metal Machining</a:t>
            </a:r>
            <a:endParaRPr sz="2100">
              <a:solidFill>
                <a:srgbClr val="152245"/>
              </a:solidFill>
              <a:latin typeface="Montserrat Light"/>
              <a:ea typeface="Montserrat Light"/>
              <a:cs typeface="Montserrat Light"/>
              <a:sym typeface="Montserrat Light"/>
            </a:endParaRPr>
          </a:p>
        </p:txBody>
      </p:sp>
      <p:pic>
        <p:nvPicPr>
          <p:cNvPr id="57" name="Google Shape;57;p13"/>
          <p:cNvPicPr preferRelativeResize="0"/>
          <p:nvPr/>
        </p:nvPicPr>
        <p:blipFill>
          <a:blip r:embed="rId4">
            <a:alphaModFix/>
          </a:blip>
          <a:stretch>
            <a:fillRect/>
          </a:stretch>
        </p:blipFill>
        <p:spPr>
          <a:xfrm>
            <a:off x="6292225" y="889928"/>
            <a:ext cx="1975307" cy="507900"/>
          </a:xfrm>
          <a:prstGeom prst="rect">
            <a:avLst/>
          </a:prstGeom>
          <a:noFill/>
          <a:ln>
            <a:noFill/>
          </a:ln>
        </p:spPr>
      </p:pic>
      <p:pic>
        <p:nvPicPr>
          <p:cNvPr id="58" name="Google Shape;58;p13"/>
          <p:cNvPicPr preferRelativeResize="0"/>
          <p:nvPr/>
        </p:nvPicPr>
        <p:blipFill>
          <a:blip r:embed="rId5">
            <a:alphaModFix/>
          </a:blip>
          <a:stretch>
            <a:fillRect/>
          </a:stretch>
        </p:blipFill>
        <p:spPr>
          <a:xfrm>
            <a:off x="2778594" y="1701450"/>
            <a:ext cx="1486950" cy="1565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22"/>
          <p:cNvSpPr/>
          <p:nvPr/>
        </p:nvSpPr>
        <p:spPr>
          <a:xfrm>
            <a:off x="0" y="0"/>
            <a:ext cx="9144000" cy="5143500"/>
          </a:xfrm>
          <a:prstGeom prst="rect">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22"/>
          <p:cNvGrpSpPr/>
          <p:nvPr/>
        </p:nvGrpSpPr>
        <p:grpSpPr>
          <a:xfrm>
            <a:off x="439982" y="585800"/>
            <a:ext cx="6382129" cy="573900"/>
            <a:chOff x="763788" y="1659300"/>
            <a:chExt cx="3286200" cy="573900"/>
          </a:xfrm>
        </p:grpSpPr>
        <p:sp>
          <p:nvSpPr>
            <p:cNvPr id="178" name="Google Shape;178;p22"/>
            <p:cNvSpPr txBox="1"/>
            <p:nvPr/>
          </p:nvSpPr>
          <p:spPr>
            <a:xfrm>
              <a:off x="763788" y="1802100"/>
              <a:ext cx="328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Raw Materials</a:t>
              </a:r>
              <a:endParaRPr b="1" sz="1600">
                <a:solidFill>
                  <a:srgbClr val="FFFFFF"/>
                </a:solidFill>
                <a:latin typeface="Montserrat"/>
                <a:ea typeface="Montserrat"/>
                <a:cs typeface="Montserrat"/>
                <a:sym typeface="Montserrat"/>
              </a:endParaRPr>
            </a:p>
          </p:txBody>
        </p:sp>
        <p:sp>
          <p:nvSpPr>
            <p:cNvPr id="179" name="Google Shape;179;p22"/>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80" name="Google Shape;180;p22"/>
          <p:cNvPicPr preferRelativeResize="0"/>
          <p:nvPr/>
        </p:nvPicPr>
        <p:blipFill>
          <a:blip r:embed="rId3">
            <a:alphaModFix amt="11000"/>
          </a:blip>
          <a:stretch>
            <a:fillRect/>
          </a:stretch>
        </p:blipFill>
        <p:spPr>
          <a:xfrm>
            <a:off x="5513975" y="1310924"/>
            <a:ext cx="3818375" cy="3352524"/>
          </a:xfrm>
          <a:prstGeom prst="rect">
            <a:avLst/>
          </a:prstGeom>
          <a:noFill/>
          <a:ln>
            <a:noFill/>
          </a:ln>
        </p:spPr>
      </p:pic>
      <p:grpSp>
        <p:nvGrpSpPr>
          <p:cNvPr id="181" name="Google Shape;181;p22"/>
          <p:cNvGrpSpPr/>
          <p:nvPr/>
        </p:nvGrpSpPr>
        <p:grpSpPr>
          <a:xfrm>
            <a:off x="457200" y="4347100"/>
            <a:ext cx="2761775" cy="323100"/>
            <a:chOff x="457200" y="4347100"/>
            <a:chExt cx="2761775" cy="323100"/>
          </a:xfrm>
        </p:grpSpPr>
        <p:pic>
          <p:nvPicPr>
            <p:cNvPr id="182" name="Google Shape;182;p22"/>
            <p:cNvPicPr preferRelativeResize="0"/>
            <p:nvPr/>
          </p:nvPicPr>
          <p:blipFill>
            <a:blip r:embed="rId4">
              <a:alphaModFix/>
            </a:blip>
            <a:stretch>
              <a:fillRect/>
            </a:stretch>
          </p:blipFill>
          <p:spPr>
            <a:xfrm>
              <a:off x="457200" y="4353844"/>
              <a:ext cx="352425" cy="309601"/>
            </a:xfrm>
            <a:prstGeom prst="rect">
              <a:avLst/>
            </a:prstGeom>
            <a:noFill/>
            <a:ln>
              <a:noFill/>
            </a:ln>
          </p:spPr>
        </p:pic>
        <p:sp>
          <p:nvSpPr>
            <p:cNvPr id="183" name="Google Shape;183;p22"/>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
        <p:nvSpPr>
          <p:cNvPr id="184" name="Google Shape;184;p22"/>
          <p:cNvSpPr txBox="1"/>
          <p:nvPr/>
        </p:nvSpPr>
        <p:spPr>
          <a:xfrm>
            <a:off x="439950" y="1645200"/>
            <a:ext cx="1722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Block</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For low volume parts we will purchase the raw material as a square or rectangular block big enough to cover the size of the finished product, and a bit extra so we can hold the material in a fixture.</a:t>
            </a:r>
            <a:endParaRPr sz="1000">
              <a:solidFill>
                <a:srgbClr val="FFFFFF"/>
              </a:solidFill>
              <a:latin typeface="Montserrat Light"/>
              <a:ea typeface="Montserrat Light"/>
              <a:cs typeface="Montserrat Light"/>
              <a:sym typeface="Montserrat Light"/>
            </a:endParaRPr>
          </a:p>
        </p:txBody>
      </p:sp>
      <p:sp>
        <p:nvSpPr>
          <p:cNvPr id="185" name="Google Shape;185;p22"/>
          <p:cNvSpPr txBox="1"/>
          <p:nvPr/>
        </p:nvSpPr>
        <p:spPr>
          <a:xfrm>
            <a:off x="2756975" y="1645200"/>
            <a:ext cx="33000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Extrusion</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Extrusion is a process used to create objects of a fixed cross-sectional profile. A material is pushed through a die of the desired cross-section. The two main advantages of this process over other manufacturing processes are its ability to create very complex cross-sections, and to work materials that are brittle, because the material only encounters compressive and shear stresses. It also forms parts with an excellent surface finish. Generally used for higher volume parts.</a:t>
            </a:r>
            <a:endParaRPr sz="1000">
              <a:solidFill>
                <a:srgbClr val="FFFFFF"/>
              </a:solidFill>
              <a:latin typeface="Montserrat Light"/>
              <a:ea typeface="Montserrat Light"/>
              <a:cs typeface="Montserrat Light"/>
              <a:sym typeface="Montserrat Light"/>
            </a:endParaRPr>
          </a:p>
        </p:txBody>
      </p:sp>
      <p:sp>
        <p:nvSpPr>
          <p:cNvPr id="186" name="Google Shape;186;p22"/>
          <p:cNvSpPr txBox="1"/>
          <p:nvPr/>
        </p:nvSpPr>
        <p:spPr>
          <a:xfrm>
            <a:off x="6441200" y="1645200"/>
            <a:ext cx="23466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Die Casting</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Die casting is a metal casting process that is characterized by forcing molten metal under high pressure into a mold cavity. The mold cavity is created using two hardened tool steel dies which have been machined into shape and work similarly to an injection mold during the process. However, the surface finish is generally more porous.</a:t>
            </a:r>
            <a:endParaRPr sz="1000">
              <a:solidFill>
                <a:srgbClr val="FFFFFF"/>
              </a:solidFill>
              <a:latin typeface="Montserrat Light"/>
              <a:ea typeface="Montserrat Light"/>
              <a:cs typeface="Montserrat Light"/>
              <a:sym typeface="Montserrat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pic>
        <p:nvPicPr>
          <p:cNvPr id="191" name="Google Shape;191;p23"/>
          <p:cNvPicPr preferRelativeResize="0"/>
          <p:nvPr/>
        </p:nvPicPr>
        <p:blipFill rotWithShape="1">
          <a:blip r:embed="rId3">
            <a:alphaModFix/>
          </a:blip>
          <a:srcRect b="0" l="12355" r="12348" t="0"/>
          <a:stretch/>
        </p:blipFill>
        <p:spPr>
          <a:xfrm>
            <a:off x="-1" y="0"/>
            <a:ext cx="5163600" cy="5143500"/>
          </a:xfrm>
          <a:prstGeom prst="rect">
            <a:avLst/>
          </a:prstGeom>
          <a:noFill/>
          <a:ln>
            <a:noFill/>
          </a:ln>
        </p:spPr>
      </p:pic>
      <p:sp>
        <p:nvSpPr>
          <p:cNvPr id="192" name="Google Shape;192;p23"/>
          <p:cNvSpPr/>
          <p:nvPr/>
        </p:nvSpPr>
        <p:spPr>
          <a:xfrm flipH="1" rot="5400000">
            <a:off x="4291050" y="290550"/>
            <a:ext cx="5143500" cy="45624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3" name="Google Shape;193;p23"/>
          <p:cNvPicPr preferRelativeResize="0"/>
          <p:nvPr/>
        </p:nvPicPr>
        <p:blipFill>
          <a:blip r:embed="rId4">
            <a:alphaModFix amt="11000"/>
          </a:blip>
          <a:stretch>
            <a:fillRect/>
          </a:stretch>
        </p:blipFill>
        <p:spPr>
          <a:xfrm>
            <a:off x="4878475" y="2327652"/>
            <a:ext cx="2660375" cy="2335800"/>
          </a:xfrm>
          <a:prstGeom prst="rect">
            <a:avLst/>
          </a:prstGeom>
          <a:noFill/>
          <a:ln>
            <a:noFill/>
          </a:ln>
        </p:spPr>
      </p:pic>
      <p:grpSp>
        <p:nvGrpSpPr>
          <p:cNvPr id="194" name="Google Shape;194;p23"/>
          <p:cNvGrpSpPr/>
          <p:nvPr/>
        </p:nvGrpSpPr>
        <p:grpSpPr>
          <a:xfrm>
            <a:off x="6176609" y="4347100"/>
            <a:ext cx="2761775" cy="323100"/>
            <a:chOff x="457200" y="4347100"/>
            <a:chExt cx="2761775" cy="323100"/>
          </a:xfrm>
        </p:grpSpPr>
        <p:pic>
          <p:nvPicPr>
            <p:cNvPr id="195" name="Google Shape;195;p23"/>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196" name="Google Shape;196;p23"/>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grpSp>
        <p:nvGrpSpPr>
          <p:cNvPr id="197" name="Google Shape;197;p23"/>
          <p:cNvGrpSpPr/>
          <p:nvPr/>
        </p:nvGrpSpPr>
        <p:grpSpPr>
          <a:xfrm>
            <a:off x="5147556" y="913175"/>
            <a:ext cx="3539237" cy="2728800"/>
            <a:chOff x="733425" y="1659300"/>
            <a:chExt cx="3286200" cy="2728800"/>
          </a:xfrm>
        </p:grpSpPr>
        <p:sp>
          <p:nvSpPr>
            <p:cNvPr id="198" name="Google Shape;198;p23"/>
            <p:cNvSpPr txBox="1"/>
            <p:nvPr/>
          </p:nvSpPr>
          <p:spPr>
            <a:xfrm>
              <a:off x="733425" y="1802100"/>
              <a:ext cx="32862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FFFFFF"/>
                  </a:solidFill>
                  <a:latin typeface="Montserrat"/>
                  <a:ea typeface="Montserrat"/>
                  <a:cs typeface="Montserrat"/>
                  <a:sym typeface="Montserrat"/>
                </a:rPr>
                <a:t>Fixtures</a:t>
              </a:r>
              <a:endParaRPr b="1" sz="1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3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lang="en" sz="1300">
                  <a:solidFill>
                    <a:srgbClr val="FFFFFF"/>
                  </a:solidFill>
                  <a:latin typeface="Montserrat Thin"/>
                  <a:ea typeface="Montserrat Thin"/>
                  <a:cs typeface="Montserrat Thin"/>
                  <a:sym typeface="Montserrat Thin"/>
                </a:rPr>
                <a:t>Fixtures are designed for repeatability, efficiency, and usefulness. To improve cycle times, multiple parts will be fitted to the fixtures and machined at the same time.  This also means our machines can run for a longer period of time making them less labor intensive.  They are designed to be rugged and last long while holding tolerances and avoiding damaging the parts.</a:t>
              </a:r>
              <a:endParaRPr sz="1300">
                <a:solidFill>
                  <a:srgbClr val="FFFFFF"/>
                </a:solidFill>
                <a:latin typeface="Montserrat Thin"/>
                <a:ea typeface="Montserrat Thin"/>
                <a:cs typeface="Montserrat Thin"/>
                <a:sym typeface="Montserrat Thin"/>
              </a:endParaRPr>
            </a:p>
          </p:txBody>
        </p:sp>
        <p:sp>
          <p:nvSpPr>
            <p:cNvPr id="199" name="Google Shape;199;p23"/>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pic>
        <p:nvPicPr>
          <p:cNvPr id="204" name="Google Shape;204;p24"/>
          <p:cNvPicPr preferRelativeResize="0"/>
          <p:nvPr/>
        </p:nvPicPr>
        <p:blipFill rotWithShape="1">
          <a:blip r:embed="rId3">
            <a:alphaModFix/>
          </a:blip>
          <a:srcRect b="16878" l="0" r="0" t="16878"/>
          <a:stretch/>
        </p:blipFill>
        <p:spPr>
          <a:xfrm>
            <a:off x="3980399" y="0"/>
            <a:ext cx="5163600" cy="5143500"/>
          </a:xfrm>
          <a:prstGeom prst="rect">
            <a:avLst/>
          </a:prstGeom>
          <a:noFill/>
          <a:ln>
            <a:noFill/>
          </a:ln>
        </p:spPr>
      </p:pic>
      <p:sp>
        <p:nvSpPr>
          <p:cNvPr id="205" name="Google Shape;205;p24"/>
          <p:cNvSpPr/>
          <p:nvPr/>
        </p:nvSpPr>
        <p:spPr>
          <a:xfrm rot="-5400000">
            <a:off x="-460950" y="460950"/>
            <a:ext cx="5143500" cy="42216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6" name="Google Shape;206;p24"/>
          <p:cNvPicPr preferRelativeResize="0"/>
          <p:nvPr/>
        </p:nvPicPr>
        <p:blipFill>
          <a:blip r:embed="rId4">
            <a:alphaModFix amt="11000"/>
          </a:blip>
          <a:stretch>
            <a:fillRect/>
          </a:stretch>
        </p:blipFill>
        <p:spPr>
          <a:xfrm>
            <a:off x="942625" y="2327652"/>
            <a:ext cx="2660375" cy="2335800"/>
          </a:xfrm>
          <a:prstGeom prst="rect">
            <a:avLst/>
          </a:prstGeom>
          <a:noFill/>
          <a:ln>
            <a:noFill/>
          </a:ln>
        </p:spPr>
      </p:pic>
      <p:grpSp>
        <p:nvGrpSpPr>
          <p:cNvPr id="207" name="Google Shape;207;p24"/>
          <p:cNvGrpSpPr/>
          <p:nvPr/>
        </p:nvGrpSpPr>
        <p:grpSpPr>
          <a:xfrm>
            <a:off x="381031" y="387625"/>
            <a:ext cx="3539237" cy="4021800"/>
            <a:chOff x="733425" y="1659300"/>
            <a:chExt cx="3286200" cy="4021800"/>
          </a:xfrm>
        </p:grpSpPr>
        <p:sp>
          <p:nvSpPr>
            <p:cNvPr id="208" name="Google Shape;208;p24"/>
            <p:cNvSpPr txBox="1"/>
            <p:nvPr/>
          </p:nvSpPr>
          <p:spPr>
            <a:xfrm>
              <a:off x="733425" y="1802100"/>
              <a:ext cx="32862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FFFFF"/>
                  </a:solidFill>
                  <a:latin typeface="Montserrat"/>
                  <a:ea typeface="Montserrat"/>
                  <a:cs typeface="Montserrat"/>
                  <a:sym typeface="Montserrat"/>
                </a:rPr>
                <a:t>Tool path</a:t>
              </a:r>
              <a:endParaRPr b="1" sz="12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lang="en" sz="1200">
                  <a:solidFill>
                    <a:srgbClr val="FFFFFF"/>
                  </a:solidFill>
                  <a:latin typeface="Montserrat Thin"/>
                  <a:ea typeface="Montserrat Thin"/>
                  <a:cs typeface="Montserrat Thin"/>
                  <a:sym typeface="Montserrat Thin"/>
                </a:rPr>
                <a:t>There are essentially 2 stages to creating a tool path. </a:t>
              </a:r>
              <a:endParaRPr sz="12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t/>
              </a:r>
              <a:endParaRPr sz="12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lang="en" sz="1200">
                  <a:solidFill>
                    <a:srgbClr val="FFFFFF"/>
                  </a:solidFill>
                  <a:latin typeface="Montserrat Thin"/>
                  <a:ea typeface="Montserrat Thin"/>
                  <a:cs typeface="Montserrat Thin"/>
                  <a:sym typeface="Montserrat Thin"/>
                </a:rPr>
                <a:t>A </a:t>
              </a:r>
              <a:r>
                <a:rPr b="1" lang="en" sz="1200">
                  <a:solidFill>
                    <a:srgbClr val="FFFFFF"/>
                  </a:solidFill>
                  <a:latin typeface="Montserrat"/>
                  <a:ea typeface="Montserrat"/>
                  <a:cs typeface="Montserrat"/>
                  <a:sym typeface="Montserrat"/>
                </a:rPr>
                <a:t>Rough Cut </a:t>
              </a:r>
              <a:r>
                <a:rPr lang="en" sz="1200">
                  <a:solidFill>
                    <a:srgbClr val="FFFFFF"/>
                  </a:solidFill>
                  <a:latin typeface="Montserrat Thin"/>
                  <a:ea typeface="Montserrat Thin"/>
                  <a:cs typeface="Montserrat Thin"/>
                  <a:sym typeface="Montserrat Thin"/>
                </a:rPr>
                <a:t>and </a:t>
              </a:r>
              <a:r>
                <a:rPr b="1" lang="en" sz="1200">
                  <a:solidFill>
                    <a:srgbClr val="FFFFFF"/>
                  </a:solidFill>
                  <a:latin typeface="Montserrat"/>
                  <a:ea typeface="Montserrat"/>
                  <a:cs typeface="Montserrat"/>
                  <a:sym typeface="Montserrat"/>
                </a:rPr>
                <a:t>Fine Machining</a:t>
              </a:r>
              <a:r>
                <a:rPr lang="en" sz="1200">
                  <a:solidFill>
                    <a:srgbClr val="FFFFFF"/>
                  </a:solidFill>
                  <a:latin typeface="Montserrat Thin"/>
                  <a:ea typeface="Montserrat Thin"/>
                  <a:cs typeface="Montserrat Thin"/>
                  <a:sym typeface="Montserrat Thin"/>
                </a:rPr>
                <a:t>:</a:t>
              </a:r>
              <a:endParaRPr sz="12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The </a:t>
              </a:r>
              <a:r>
                <a:rPr b="1" lang="en" sz="1200">
                  <a:solidFill>
                    <a:srgbClr val="FFFFFF"/>
                  </a:solidFill>
                  <a:latin typeface="Montserrat"/>
                  <a:ea typeface="Montserrat"/>
                  <a:cs typeface="Montserrat"/>
                  <a:sym typeface="Montserrat"/>
                </a:rPr>
                <a:t>Rough Cut</a:t>
              </a:r>
              <a:r>
                <a:rPr lang="en" sz="1200">
                  <a:solidFill>
                    <a:srgbClr val="FFFFFF"/>
                  </a:solidFill>
                  <a:latin typeface="Montserrat Thin"/>
                  <a:ea typeface="Montserrat Thin"/>
                  <a:cs typeface="Montserrat Thin"/>
                  <a:sym typeface="Montserrat Thin"/>
                </a:rPr>
                <a:t> is used to cut our raw material using a big blade to bulk cut material at a fast speed and get the part as close to the finished piece as possible.  This allows longer blade life and faster machine time.</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The </a:t>
              </a:r>
              <a:r>
                <a:rPr b="1" lang="en" sz="1200">
                  <a:solidFill>
                    <a:srgbClr val="FFFFFF"/>
                  </a:solidFill>
                  <a:latin typeface="Montserrat"/>
                  <a:ea typeface="Montserrat"/>
                  <a:cs typeface="Montserrat"/>
                  <a:sym typeface="Montserrat"/>
                </a:rPr>
                <a:t>Fine Machining</a:t>
              </a:r>
              <a:r>
                <a:rPr lang="en" sz="1200">
                  <a:solidFill>
                    <a:srgbClr val="FFFFFF"/>
                  </a:solidFill>
                  <a:latin typeface="Montserrat Thin"/>
                  <a:ea typeface="Montserrat Thin"/>
                  <a:cs typeface="Montserrat Thin"/>
                  <a:sym typeface="Montserrat Thin"/>
                </a:rPr>
                <a:t> stage is going into the part using smaller, or custom blades to shape the part into the final unit and meet tight tolerances.  Generally fine machining is a slower process as the blades will be thin and break easily.</a:t>
              </a:r>
              <a:endParaRPr sz="1100">
                <a:solidFill>
                  <a:srgbClr val="FFFFFF"/>
                </a:solidFill>
                <a:latin typeface="Montserrat Thin"/>
                <a:ea typeface="Montserrat Thin"/>
                <a:cs typeface="Montserrat Thin"/>
                <a:sym typeface="Montserrat Thin"/>
              </a:endParaRPr>
            </a:p>
          </p:txBody>
        </p:sp>
        <p:sp>
          <p:nvSpPr>
            <p:cNvPr id="209" name="Google Shape;209;p24"/>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24"/>
          <p:cNvGrpSpPr/>
          <p:nvPr/>
        </p:nvGrpSpPr>
        <p:grpSpPr>
          <a:xfrm>
            <a:off x="457200" y="4347100"/>
            <a:ext cx="2761775" cy="323100"/>
            <a:chOff x="457200" y="4347100"/>
            <a:chExt cx="2761775" cy="323100"/>
          </a:xfrm>
        </p:grpSpPr>
        <p:pic>
          <p:nvPicPr>
            <p:cNvPr id="211" name="Google Shape;211;p24"/>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212" name="Google Shape;212;p24"/>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25"/>
          <p:cNvSpPr/>
          <p:nvPr/>
        </p:nvSpPr>
        <p:spPr>
          <a:xfrm>
            <a:off x="0" y="0"/>
            <a:ext cx="9144000" cy="5143500"/>
          </a:xfrm>
          <a:prstGeom prst="rect">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25"/>
          <p:cNvGrpSpPr/>
          <p:nvPr/>
        </p:nvGrpSpPr>
        <p:grpSpPr>
          <a:xfrm>
            <a:off x="439982" y="585800"/>
            <a:ext cx="6382129" cy="573900"/>
            <a:chOff x="763788" y="1659300"/>
            <a:chExt cx="3286200" cy="573900"/>
          </a:xfrm>
        </p:grpSpPr>
        <p:sp>
          <p:nvSpPr>
            <p:cNvPr id="219" name="Google Shape;219;p25"/>
            <p:cNvSpPr txBox="1"/>
            <p:nvPr/>
          </p:nvSpPr>
          <p:spPr>
            <a:xfrm>
              <a:off x="763788" y="1802100"/>
              <a:ext cx="328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Problem Areas</a:t>
              </a:r>
              <a:endParaRPr b="1" sz="1600">
                <a:solidFill>
                  <a:srgbClr val="FFFFFF"/>
                </a:solidFill>
                <a:latin typeface="Montserrat"/>
                <a:ea typeface="Montserrat"/>
                <a:cs typeface="Montserrat"/>
                <a:sym typeface="Montserrat"/>
              </a:endParaRPr>
            </a:p>
          </p:txBody>
        </p:sp>
        <p:sp>
          <p:nvSpPr>
            <p:cNvPr id="220" name="Google Shape;220;p25"/>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21" name="Google Shape;221;p25"/>
          <p:cNvPicPr preferRelativeResize="0"/>
          <p:nvPr/>
        </p:nvPicPr>
        <p:blipFill>
          <a:blip r:embed="rId3">
            <a:alphaModFix amt="11000"/>
          </a:blip>
          <a:stretch>
            <a:fillRect/>
          </a:stretch>
        </p:blipFill>
        <p:spPr>
          <a:xfrm>
            <a:off x="5513975" y="1310924"/>
            <a:ext cx="3818375" cy="3352524"/>
          </a:xfrm>
          <a:prstGeom prst="rect">
            <a:avLst/>
          </a:prstGeom>
          <a:noFill/>
          <a:ln>
            <a:noFill/>
          </a:ln>
        </p:spPr>
      </p:pic>
      <p:grpSp>
        <p:nvGrpSpPr>
          <p:cNvPr id="222" name="Google Shape;222;p25"/>
          <p:cNvGrpSpPr/>
          <p:nvPr/>
        </p:nvGrpSpPr>
        <p:grpSpPr>
          <a:xfrm>
            <a:off x="457200" y="4347100"/>
            <a:ext cx="2761775" cy="323100"/>
            <a:chOff x="457200" y="4347100"/>
            <a:chExt cx="2761775" cy="323100"/>
          </a:xfrm>
        </p:grpSpPr>
        <p:pic>
          <p:nvPicPr>
            <p:cNvPr id="223" name="Google Shape;223;p25"/>
            <p:cNvPicPr preferRelativeResize="0"/>
            <p:nvPr/>
          </p:nvPicPr>
          <p:blipFill>
            <a:blip r:embed="rId4">
              <a:alphaModFix/>
            </a:blip>
            <a:stretch>
              <a:fillRect/>
            </a:stretch>
          </p:blipFill>
          <p:spPr>
            <a:xfrm>
              <a:off x="457200" y="4353844"/>
              <a:ext cx="352425" cy="309601"/>
            </a:xfrm>
            <a:prstGeom prst="rect">
              <a:avLst/>
            </a:prstGeom>
            <a:noFill/>
            <a:ln>
              <a:noFill/>
            </a:ln>
          </p:spPr>
        </p:pic>
        <p:sp>
          <p:nvSpPr>
            <p:cNvPr id="224" name="Google Shape;224;p25"/>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
        <p:nvSpPr>
          <p:cNvPr id="225" name="Google Shape;225;p25"/>
          <p:cNvSpPr txBox="1"/>
          <p:nvPr/>
        </p:nvSpPr>
        <p:spPr>
          <a:xfrm>
            <a:off x="439950" y="2190125"/>
            <a:ext cx="17226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Montserrat"/>
                <a:ea typeface="Montserrat"/>
                <a:cs typeface="Montserrat"/>
                <a:sym typeface="Montserrat"/>
              </a:rPr>
              <a:t>Under Cuts</a:t>
            </a:r>
            <a:endParaRPr b="1" sz="10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0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When a part has many undercuts in non- visible areas it creates potential for error and is harder to control. To get around the issue we use a T-blade and can program around the undercut, but it creates a higher potential for failure.</a:t>
            </a:r>
            <a:endParaRPr sz="900">
              <a:solidFill>
                <a:srgbClr val="FFFFFF"/>
              </a:solidFill>
              <a:latin typeface="Montserrat Light"/>
              <a:ea typeface="Montserrat Light"/>
              <a:cs typeface="Montserrat Light"/>
              <a:sym typeface="Montserrat Light"/>
            </a:endParaRPr>
          </a:p>
        </p:txBody>
      </p:sp>
      <p:sp>
        <p:nvSpPr>
          <p:cNvPr id="226" name="Google Shape;226;p25"/>
          <p:cNvSpPr txBox="1"/>
          <p:nvPr/>
        </p:nvSpPr>
        <p:spPr>
          <a:xfrm>
            <a:off x="2532775" y="2190125"/>
            <a:ext cx="18357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Montserrat"/>
                <a:ea typeface="Montserrat"/>
                <a:cs typeface="Montserrat"/>
                <a:sym typeface="Montserrat"/>
              </a:rPr>
              <a:t>Thin Walls</a:t>
            </a:r>
            <a:endParaRPr b="1" sz="10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0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Be aware of walls becoming too thin. If a hole is too close to the edge the vibrations will create increased failures in the hole itself or the wall will crack.  Additionally, when the walls are too thin there is increased risk of deformation.</a:t>
            </a:r>
            <a:endParaRPr sz="900">
              <a:solidFill>
                <a:srgbClr val="FFFFFF"/>
              </a:solidFill>
              <a:latin typeface="Montserrat Light"/>
              <a:ea typeface="Montserrat Light"/>
              <a:cs typeface="Montserrat Light"/>
              <a:sym typeface="Montserrat Light"/>
            </a:endParaRPr>
          </a:p>
        </p:txBody>
      </p:sp>
      <p:sp>
        <p:nvSpPr>
          <p:cNvPr id="227" name="Google Shape;227;p25"/>
          <p:cNvSpPr txBox="1"/>
          <p:nvPr/>
        </p:nvSpPr>
        <p:spPr>
          <a:xfrm>
            <a:off x="4609325" y="2190125"/>
            <a:ext cx="4178700" cy="173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rgbClr val="FFFFFF"/>
                </a:solidFill>
                <a:latin typeface="Montserrat"/>
                <a:ea typeface="Montserrat"/>
                <a:cs typeface="Montserrat"/>
                <a:sym typeface="Montserrat"/>
              </a:rPr>
              <a:t>No Radius/ Unnecessary Radius</a:t>
            </a:r>
            <a:endParaRPr b="1" sz="10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0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900">
                <a:solidFill>
                  <a:srgbClr val="FFFFFF"/>
                </a:solidFill>
                <a:latin typeface="Montserrat Light"/>
                <a:ea typeface="Montserrat Light"/>
                <a:cs typeface="Montserrat Light"/>
                <a:sym typeface="Montserrat Light"/>
              </a:rPr>
              <a:t>When milling into parts it is important to note the direction the cutter is coming from and define the radius.  If the blade is parallel to the cut we must have a radius as the blade is spinning in a circular motion. When designing a part the bigger the radius the easier it is for machinability.  If the blade is coming perpendicular to the part it is better to have a 90 degree angle, however we are able to put a radius in using a ball cutter, but it is a slower process than just a 90 degree angle.  Of course this is dependent on design factors and strength criteria, but as a general guideline this helps to improve processing.</a:t>
            </a:r>
            <a:endParaRPr sz="900">
              <a:solidFill>
                <a:srgbClr val="FFFFFF"/>
              </a:solidFill>
              <a:latin typeface="Montserrat Light"/>
              <a:ea typeface="Montserrat Light"/>
              <a:cs typeface="Montserrat Light"/>
              <a:sym typeface="Montserrat Light"/>
            </a:endParaRPr>
          </a:p>
        </p:txBody>
      </p:sp>
      <p:pic>
        <p:nvPicPr>
          <p:cNvPr id="228" name="Google Shape;228;p25"/>
          <p:cNvPicPr preferRelativeResize="0"/>
          <p:nvPr/>
        </p:nvPicPr>
        <p:blipFill>
          <a:blip r:embed="rId5">
            <a:alphaModFix/>
          </a:blip>
          <a:stretch>
            <a:fillRect/>
          </a:stretch>
        </p:blipFill>
        <p:spPr>
          <a:xfrm>
            <a:off x="550505" y="1756001"/>
            <a:ext cx="358602" cy="323101"/>
          </a:xfrm>
          <a:prstGeom prst="rect">
            <a:avLst/>
          </a:prstGeom>
          <a:noFill/>
          <a:ln>
            <a:noFill/>
          </a:ln>
        </p:spPr>
      </p:pic>
      <p:pic>
        <p:nvPicPr>
          <p:cNvPr id="229" name="Google Shape;229;p25"/>
          <p:cNvPicPr preferRelativeResize="0"/>
          <p:nvPr/>
        </p:nvPicPr>
        <p:blipFill>
          <a:blip r:embed="rId5">
            <a:alphaModFix/>
          </a:blip>
          <a:stretch>
            <a:fillRect/>
          </a:stretch>
        </p:blipFill>
        <p:spPr>
          <a:xfrm>
            <a:off x="2695030" y="1756001"/>
            <a:ext cx="358602" cy="323101"/>
          </a:xfrm>
          <a:prstGeom prst="rect">
            <a:avLst/>
          </a:prstGeom>
          <a:noFill/>
          <a:ln>
            <a:noFill/>
          </a:ln>
        </p:spPr>
      </p:pic>
      <p:pic>
        <p:nvPicPr>
          <p:cNvPr id="230" name="Google Shape;230;p25"/>
          <p:cNvPicPr preferRelativeResize="0"/>
          <p:nvPr/>
        </p:nvPicPr>
        <p:blipFill>
          <a:blip r:embed="rId5">
            <a:alphaModFix/>
          </a:blip>
          <a:stretch>
            <a:fillRect/>
          </a:stretch>
        </p:blipFill>
        <p:spPr>
          <a:xfrm>
            <a:off x="4705505" y="1756001"/>
            <a:ext cx="358603" cy="3231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26"/>
          <p:cNvSpPr/>
          <p:nvPr/>
        </p:nvSpPr>
        <p:spPr>
          <a:xfrm>
            <a:off x="0" y="0"/>
            <a:ext cx="9144000" cy="5143500"/>
          </a:xfrm>
          <a:prstGeom prst="rect">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6" name="Google Shape;236;p26"/>
          <p:cNvGrpSpPr/>
          <p:nvPr/>
        </p:nvGrpSpPr>
        <p:grpSpPr>
          <a:xfrm>
            <a:off x="439982" y="585800"/>
            <a:ext cx="6382129" cy="573900"/>
            <a:chOff x="763788" y="1659300"/>
            <a:chExt cx="3286200" cy="573900"/>
          </a:xfrm>
        </p:grpSpPr>
        <p:sp>
          <p:nvSpPr>
            <p:cNvPr id="237" name="Google Shape;237;p26"/>
            <p:cNvSpPr txBox="1"/>
            <p:nvPr/>
          </p:nvSpPr>
          <p:spPr>
            <a:xfrm>
              <a:off x="763788" y="1802100"/>
              <a:ext cx="328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Problem Areas</a:t>
              </a:r>
              <a:endParaRPr b="1" sz="1600">
                <a:solidFill>
                  <a:srgbClr val="FFFFFF"/>
                </a:solidFill>
                <a:latin typeface="Montserrat"/>
                <a:ea typeface="Montserrat"/>
                <a:cs typeface="Montserrat"/>
                <a:sym typeface="Montserrat"/>
              </a:endParaRPr>
            </a:p>
          </p:txBody>
        </p:sp>
        <p:sp>
          <p:nvSpPr>
            <p:cNvPr id="238" name="Google Shape;238;p26"/>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39" name="Google Shape;239;p26"/>
          <p:cNvPicPr preferRelativeResize="0"/>
          <p:nvPr/>
        </p:nvPicPr>
        <p:blipFill>
          <a:blip r:embed="rId3">
            <a:alphaModFix amt="11000"/>
          </a:blip>
          <a:stretch>
            <a:fillRect/>
          </a:stretch>
        </p:blipFill>
        <p:spPr>
          <a:xfrm>
            <a:off x="5513975" y="1310924"/>
            <a:ext cx="3818375" cy="3352524"/>
          </a:xfrm>
          <a:prstGeom prst="rect">
            <a:avLst/>
          </a:prstGeom>
          <a:noFill/>
          <a:ln>
            <a:noFill/>
          </a:ln>
        </p:spPr>
      </p:pic>
      <p:grpSp>
        <p:nvGrpSpPr>
          <p:cNvPr id="240" name="Google Shape;240;p26"/>
          <p:cNvGrpSpPr/>
          <p:nvPr/>
        </p:nvGrpSpPr>
        <p:grpSpPr>
          <a:xfrm>
            <a:off x="457200" y="4347100"/>
            <a:ext cx="2761775" cy="323100"/>
            <a:chOff x="457200" y="4347100"/>
            <a:chExt cx="2761775" cy="323100"/>
          </a:xfrm>
        </p:grpSpPr>
        <p:pic>
          <p:nvPicPr>
            <p:cNvPr id="241" name="Google Shape;241;p26"/>
            <p:cNvPicPr preferRelativeResize="0"/>
            <p:nvPr/>
          </p:nvPicPr>
          <p:blipFill>
            <a:blip r:embed="rId4">
              <a:alphaModFix/>
            </a:blip>
            <a:stretch>
              <a:fillRect/>
            </a:stretch>
          </p:blipFill>
          <p:spPr>
            <a:xfrm>
              <a:off x="457200" y="4353844"/>
              <a:ext cx="352425" cy="309601"/>
            </a:xfrm>
            <a:prstGeom prst="rect">
              <a:avLst/>
            </a:prstGeom>
            <a:noFill/>
            <a:ln>
              <a:noFill/>
            </a:ln>
          </p:spPr>
        </p:pic>
        <p:sp>
          <p:nvSpPr>
            <p:cNvPr id="242" name="Google Shape;242;p26"/>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
        <p:nvSpPr>
          <p:cNvPr id="243" name="Google Shape;243;p26"/>
          <p:cNvSpPr txBox="1"/>
          <p:nvPr/>
        </p:nvSpPr>
        <p:spPr>
          <a:xfrm>
            <a:off x="439950" y="1797600"/>
            <a:ext cx="24549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Deep Cuts</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The deeper and narrower a hole is the higher the risk. As the blade pushes deeper into the part it will vibrate which will cause chipping, uneven surfaces, and blade breakage. We are able to work around these issues by slowing down processing time, however the deeper the cuts the higher the chance of failures.</a:t>
            </a:r>
            <a:endParaRPr sz="1000">
              <a:solidFill>
                <a:srgbClr val="FFFFFF"/>
              </a:solidFill>
              <a:latin typeface="Montserrat Light"/>
              <a:ea typeface="Montserrat Light"/>
              <a:cs typeface="Montserrat Light"/>
              <a:sym typeface="Montserrat Light"/>
            </a:endParaRPr>
          </a:p>
        </p:txBody>
      </p:sp>
      <p:sp>
        <p:nvSpPr>
          <p:cNvPr id="244" name="Google Shape;244;p26"/>
          <p:cNvSpPr txBox="1"/>
          <p:nvPr/>
        </p:nvSpPr>
        <p:spPr>
          <a:xfrm>
            <a:off x="3308350" y="1797600"/>
            <a:ext cx="22659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Different Hole Sizes</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Wherever possible it helps to keep hole and thread sizes consistent. When there are different hole and thread sizes on a part we must take more time to change blades and use different gauges to inspect, slowing down production time and sometimes adding another process.</a:t>
            </a:r>
            <a:endParaRPr sz="1000">
              <a:solidFill>
                <a:srgbClr val="FFFFFF"/>
              </a:solidFill>
              <a:latin typeface="Montserrat Light"/>
              <a:ea typeface="Montserrat Light"/>
              <a:cs typeface="Montserrat Light"/>
              <a:sym typeface="Montserrat Light"/>
            </a:endParaRPr>
          </a:p>
        </p:txBody>
      </p:sp>
      <p:sp>
        <p:nvSpPr>
          <p:cNvPr id="245" name="Google Shape;245;p26"/>
          <p:cNvSpPr txBox="1"/>
          <p:nvPr/>
        </p:nvSpPr>
        <p:spPr>
          <a:xfrm>
            <a:off x="5822375" y="1797600"/>
            <a:ext cx="21384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Mismatched Surfaces</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A potential issue when coming at a part from different sides is mismatched surfaces.  Basically it is impossible to perfectly match cuts on the same surface when they are cut at different stages, therefore wherever possible we machine every surface fully one time to avoid the mismatch.</a:t>
            </a:r>
            <a:endParaRPr sz="1000">
              <a:solidFill>
                <a:srgbClr val="FFFFFF"/>
              </a:solidFill>
              <a:latin typeface="Montserrat Light"/>
              <a:ea typeface="Montserrat Light"/>
              <a:cs typeface="Montserrat Light"/>
              <a:sym typeface="Montserrat Light"/>
            </a:endParaRPr>
          </a:p>
        </p:txBody>
      </p:sp>
      <p:pic>
        <p:nvPicPr>
          <p:cNvPr id="246" name="Google Shape;246;p26"/>
          <p:cNvPicPr preferRelativeResize="0"/>
          <p:nvPr/>
        </p:nvPicPr>
        <p:blipFill>
          <a:blip r:embed="rId5">
            <a:alphaModFix/>
          </a:blip>
          <a:stretch>
            <a:fillRect/>
          </a:stretch>
        </p:blipFill>
        <p:spPr>
          <a:xfrm>
            <a:off x="550505" y="1393301"/>
            <a:ext cx="358602" cy="323101"/>
          </a:xfrm>
          <a:prstGeom prst="rect">
            <a:avLst/>
          </a:prstGeom>
          <a:noFill/>
          <a:ln>
            <a:noFill/>
          </a:ln>
        </p:spPr>
      </p:pic>
      <p:pic>
        <p:nvPicPr>
          <p:cNvPr id="247" name="Google Shape;247;p26"/>
          <p:cNvPicPr preferRelativeResize="0"/>
          <p:nvPr/>
        </p:nvPicPr>
        <p:blipFill>
          <a:blip r:embed="rId5">
            <a:alphaModFix/>
          </a:blip>
          <a:stretch>
            <a:fillRect/>
          </a:stretch>
        </p:blipFill>
        <p:spPr>
          <a:xfrm>
            <a:off x="3407055" y="1393301"/>
            <a:ext cx="358603" cy="323101"/>
          </a:xfrm>
          <a:prstGeom prst="rect">
            <a:avLst/>
          </a:prstGeom>
          <a:noFill/>
          <a:ln>
            <a:noFill/>
          </a:ln>
        </p:spPr>
      </p:pic>
      <p:pic>
        <p:nvPicPr>
          <p:cNvPr id="248" name="Google Shape;248;p26"/>
          <p:cNvPicPr preferRelativeResize="0"/>
          <p:nvPr/>
        </p:nvPicPr>
        <p:blipFill>
          <a:blip r:embed="rId5">
            <a:alphaModFix/>
          </a:blip>
          <a:stretch>
            <a:fillRect/>
          </a:stretch>
        </p:blipFill>
        <p:spPr>
          <a:xfrm>
            <a:off x="5920180" y="1393301"/>
            <a:ext cx="358603" cy="3231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27"/>
          <p:cNvSpPr/>
          <p:nvPr/>
        </p:nvSpPr>
        <p:spPr>
          <a:xfrm>
            <a:off x="0" y="0"/>
            <a:ext cx="9144000" cy="5143500"/>
          </a:xfrm>
          <a:prstGeom prst="rect">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4" name="Google Shape;254;p27"/>
          <p:cNvGrpSpPr/>
          <p:nvPr/>
        </p:nvGrpSpPr>
        <p:grpSpPr>
          <a:xfrm>
            <a:off x="439982" y="585800"/>
            <a:ext cx="6382129" cy="573900"/>
            <a:chOff x="763788" y="1659300"/>
            <a:chExt cx="3286200" cy="573900"/>
          </a:xfrm>
        </p:grpSpPr>
        <p:sp>
          <p:nvSpPr>
            <p:cNvPr id="255" name="Google Shape;255;p27"/>
            <p:cNvSpPr txBox="1"/>
            <p:nvPr/>
          </p:nvSpPr>
          <p:spPr>
            <a:xfrm>
              <a:off x="763788" y="1802100"/>
              <a:ext cx="328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Problem Areas</a:t>
              </a:r>
              <a:endParaRPr b="1" sz="1600">
                <a:solidFill>
                  <a:srgbClr val="FFFFFF"/>
                </a:solidFill>
                <a:latin typeface="Montserrat"/>
                <a:ea typeface="Montserrat"/>
                <a:cs typeface="Montserrat"/>
                <a:sym typeface="Montserrat"/>
              </a:endParaRPr>
            </a:p>
          </p:txBody>
        </p:sp>
        <p:sp>
          <p:nvSpPr>
            <p:cNvPr id="256" name="Google Shape;256;p27"/>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57" name="Google Shape;257;p27"/>
          <p:cNvPicPr preferRelativeResize="0"/>
          <p:nvPr/>
        </p:nvPicPr>
        <p:blipFill>
          <a:blip r:embed="rId3">
            <a:alphaModFix amt="11000"/>
          </a:blip>
          <a:stretch>
            <a:fillRect/>
          </a:stretch>
        </p:blipFill>
        <p:spPr>
          <a:xfrm>
            <a:off x="5513975" y="1310924"/>
            <a:ext cx="3818375" cy="3352524"/>
          </a:xfrm>
          <a:prstGeom prst="rect">
            <a:avLst/>
          </a:prstGeom>
          <a:noFill/>
          <a:ln>
            <a:noFill/>
          </a:ln>
        </p:spPr>
      </p:pic>
      <p:grpSp>
        <p:nvGrpSpPr>
          <p:cNvPr id="258" name="Google Shape;258;p27"/>
          <p:cNvGrpSpPr/>
          <p:nvPr/>
        </p:nvGrpSpPr>
        <p:grpSpPr>
          <a:xfrm>
            <a:off x="457200" y="4347100"/>
            <a:ext cx="2761775" cy="323100"/>
            <a:chOff x="457200" y="4347100"/>
            <a:chExt cx="2761775" cy="323100"/>
          </a:xfrm>
        </p:grpSpPr>
        <p:pic>
          <p:nvPicPr>
            <p:cNvPr id="259" name="Google Shape;259;p27"/>
            <p:cNvPicPr preferRelativeResize="0"/>
            <p:nvPr/>
          </p:nvPicPr>
          <p:blipFill>
            <a:blip r:embed="rId4">
              <a:alphaModFix/>
            </a:blip>
            <a:stretch>
              <a:fillRect/>
            </a:stretch>
          </p:blipFill>
          <p:spPr>
            <a:xfrm>
              <a:off x="457200" y="4353844"/>
              <a:ext cx="352425" cy="309601"/>
            </a:xfrm>
            <a:prstGeom prst="rect">
              <a:avLst/>
            </a:prstGeom>
            <a:noFill/>
            <a:ln>
              <a:noFill/>
            </a:ln>
          </p:spPr>
        </p:pic>
        <p:sp>
          <p:nvSpPr>
            <p:cNvPr id="260" name="Google Shape;260;p27"/>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
        <p:nvSpPr>
          <p:cNvPr id="261" name="Google Shape;261;p27"/>
          <p:cNvSpPr txBox="1"/>
          <p:nvPr/>
        </p:nvSpPr>
        <p:spPr>
          <a:xfrm>
            <a:off x="439950" y="2153850"/>
            <a:ext cx="4031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Assembly Tolerances</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It is important to be aware of stacking tolerances when using different machined parts going into sub and then final assemblies. Often we will see components with loose tolerances being assembled into a final part with the same tolerance, but due to stacking it will go out of spec.</a:t>
            </a:r>
            <a:endParaRPr sz="1000">
              <a:solidFill>
                <a:srgbClr val="FFFFFF"/>
              </a:solidFill>
              <a:latin typeface="Montserrat Light"/>
              <a:ea typeface="Montserrat Light"/>
              <a:cs typeface="Montserrat Light"/>
              <a:sym typeface="Montserrat Light"/>
            </a:endParaRPr>
          </a:p>
        </p:txBody>
      </p:sp>
      <p:sp>
        <p:nvSpPr>
          <p:cNvPr id="262" name="Google Shape;262;p27"/>
          <p:cNvSpPr txBox="1"/>
          <p:nvPr/>
        </p:nvSpPr>
        <p:spPr>
          <a:xfrm>
            <a:off x="4910850" y="2153850"/>
            <a:ext cx="28689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Unnecessarily Tight Tolerances</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It goes without saying that the tighter the tolerance the more difficult it is to produce, wherever possible it greatly helps manufacturability to loosen tolerances.  This will decrease cost and improve yield.</a:t>
            </a:r>
            <a:endParaRPr sz="1000">
              <a:solidFill>
                <a:srgbClr val="FFFFFF"/>
              </a:solidFill>
              <a:latin typeface="Montserrat Light"/>
              <a:ea typeface="Montserrat Light"/>
              <a:cs typeface="Montserrat Light"/>
              <a:sym typeface="Montserrat Light"/>
            </a:endParaRPr>
          </a:p>
        </p:txBody>
      </p:sp>
      <p:pic>
        <p:nvPicPr>
          <p:cNvPr id="263" name="Google Shape;263;p27"/>
          <p:cNvPicPr preferRelativeResize="0"/>
          <p:nvPr/>
        </p:nvPicPr>
        <p:blipFill>
          <a:blip r:embed="rId5">
            <a:alphaModFix/>
          </a:blip>
          <a:stretch>
            <a:fillRect/>
          </a:stretch>
        </p:blipFill>
        <p:spPr>
          <a:xfrm>
            <a:off x="550505" y="1730826"/>
            <a:ext cx="358602" cy="323101"/>
          </a:xfrm>
          <a:prstGeom prst="rect">
            <a:avLst/>
          </a:prstGeom>
          <a:noFill/>
          <a:ln>
            <a:noFill/>
          </a:ln>
        </p:spPr>
      </p:pic>
      <p:pic>
        <p:nvPicPr>
          <p:cNvPr id="264" name="Google Shape;264;p27"/>
          <p:cNvPicPr preferRelativeResize="0"/>
          <p:nvPr/>
        </p:nvPicPr>
        <p:blipFill>
          <a:blip r:embed="rId5">
            <a:alphaModFix/>
          </a:blip>
          <a:stretch>
            <a:fillRect/>
          </a:stretch>
        </p:blipFill>
        <p:spPr>
          <a:xfrm>
            <a:off x="4998730" y="1730826"/>
            <a:ext cx="358603" cy="3231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2245"/>
        </a:solidFill>
      </p:bgPr>
    </p:bg>
    <p:spTree>
      <p:nvGrpSpPr>
        <p:cNvPr id="268" name="Shape 268"/>
        <p:cNvGrpSpPr/>
        <p:nvPr/>
      </p:nvGrpSpPr>
      <p:grpSpPr>
        <a:xfrm>
          <a:off x="0" y="0"/>
          <a:ext cx="0" cy="0"/>
          <a:chOff x="0" y="0"/>
          <a:chExt cx="0" cy="0"/>
        </a:xfrm>
      </p:grpSpPr>
      <p:pic>
        <p:nvPicPr>
          <p:cNvPr id="269" name="Google Shape;269;p28"/>
          <p:cNvPicPr preferRelativeResize="0"/>
          <p:nvPr/>
        </p:nvPicPr>
        <p:blipFill rotWithShape="1">
          <a:blip r:embed="rId3">
            <a:alphaModFix/>
          </a:blip>
          <a:srcRect b="0" l="0" r="0" t="0"/>
          <a:stretch/>
        </p:blipFill>
        <p:spPr>
          <a:xfrm>
            <a:off x="0" y="0"/>
            <a:ext cx="9144000" cy="5143500"/>
          </a:xfrm>
          <a:prstGeom prst="rect">
            <a:avLst/>
          </a:prstGeom>
          <a:noFill/>
          <a:ln>
            <a:noFill/>
          </a:ln>
        </p:spPr>
      </p:pic>
      <p:grpSp>
        <p:nvGrpSpPr>
          <p:cNvPr id="270" name="Google Shape;270;p28"/>
          <p:cNvGrpSpPr/>
          <p:nvPr/>
        </p:nvGrpSpPr>
        <p:grpSpPr>
          <a:xfrm>
            <a:off x="457200" y="4347091"/>
            <a:ext cx="2761775" cy="323100"/>
            <a:chOff x="457200" y="4347100"/>
            <a:chExt cx="2761775" cy="323100"/>
          </a:xfrm>
        </p:grpSpPr>
        <p:pic>
          <p:nvPicPr>
            <p:cNvPr id="271" name="Google Shape;271;p28"/>
            <p:cNvPicPr preferRelativeResize="0"/>
            <p:nvPr/>
          </p:nvPicPr>
          <p:blipFill>
            <a:blip r:embed="rId4">
              <a:alphaModFix/>
            </a:blip>
            <a:stretch>
              <a:fillRect/>
            </a:stretch>
          </p:blipFill>
          <p:spPr>
            <a:xfrm>
              <a:off x="457200" y="4353844"/>
              <a:ext cx="352425" cy="309601"/>
            </a:xfrm>
            <a:prstGeom prst="rect">
              <a:avLst/>
            </a:prstGeom>
            <a:noFill/>
            <a:ln>
              <a:noFill/>
            </a:ln>
          </p:spPr>
        </p:pic>
        <p:sp>
          <p:nvSpPr>
            <p:cNvPr id="272" name="Google Shape;272;p28"/>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grpSp>
        <p:nvGrpSpPr>
          <p:cNvPr id="273" name="Google Shape;273;p28"/>
          <p:cNvGrpSpPr/>
          <p:nvPr/>
        </p:nvGrpSpPr>
        <p:grpSpPr>
          <a:xfrm>
            <a:off x="1436391" y="2694670"/>
            <a:ext cx="6271200" cy="820800"/>
            <a:chOff x="1436391" y="413450"/>
            <a:chExt cx="6271200" cy="820800"/>
          </a:xfrm>
        </p:grpSpPr>
        <p:sp>
          <p:nvSpPr>
            <p:cNvPr id="274" name="Google Shape;274;p28"/>
            <p:cNvSpPr txBox="1"/>
            <p:nvPr/>
          </p:nvSpPr>
          <p:spPr>
            <a:xfrm>
              <a:off x="1436391" y="480050"/>
              <a:ext cx="6271200" cy="754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rgbClr val="FFFFFF"/>
                  </a:solidFill>
                  <a:latin typeface="Montserrat Medium"/>
                  <a:ea typeface="Montserrat Medium"/>
                  <a:cs typeface="Montserrat Medium"/>
                  <a:sym typeface="Montserrat Medium"/>
                </a:rPr>
                <a:t>THANK YOU!</a:t>
              </a:r>
              <a:endParaRPr sz="2000">
                <a:solidFill>
                  <a:srgbClr val="FFFFFF"/>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700">
                <a:solidFill>
                  <a:srgbClr val="FFFFFF"/>
                </a:solidFill>
                <a:latin typeface="Montserrat Light"/>
                <a:ea typeface="Montserrat Light"/>
                <a:cs typeface="Montserrat Light"/>
                <a:sym typeface="Montserrat Light"/>
              </a:endParaRPr>
            </a:p>
          </p:txBody>
        </p:sp>
        <p:sp>
          <p:nvSpPr>
            <p:cNvPr id="275" name="Google Shape;275;p28"/>
            <p:cNvSpPr/>
            <p:nvPr/>
          </p:nvSpPr>
          <p:spPr>
            <a:xfrm>
              <a:off x="3646808" y="413450"/>
              <a:ext cx="18504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6" name="Google Shape;276;p28"/>
          <p:cNvPicPr preferRelativeResize="0"/>
          <p:nvPr/>
        </p:nvPicPr>
        <p:blipFill>
          <a:blip r:embed="rId5">
            <a:alphaModFix amt="11000"/>
          </a:blip>
          <a:stretch>
            <a:fillRect/>
          </a:stretch>
        </p:blipFill>
        <p:spPr>
          <a:xfrm>
            <a:off x="5574200" y="652867"/>
            <a:ext cx="4371050" cy="3837773"/>
          </a:xfrm>
          <a:prstGeom prst="rect">
            <a:avLst/>
          </a:prstGeom>
          <a:noFill/>
          <a:ln>
            <a:noFill/>
          </a:ln>
        </p:spPr>
      </p:pic>
      <p:sp>
        <p:nvSpPr>
          <p:cNvPr id="277" name="Google Shape;277;p28"/>
          <p:cNvSpPr txBox="1"/>
          <p:nvPr/>
        </p:nvSpPr>
        <p:spPr>
          <a:xfrm>
            <a:off x="2365950" y="1405670"/>
            <a:ext cx="44121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600">
                <a:solidFill>
                  <a:schemeClr val="lt1"/>
                </a:solidFill>
                <a:latin typeface="Montserrat Light"/>
                <a:ea typeface="Montserrat Light"/>
                <a:cs typeface="Montserrat Light"/>
                <a:sym typeface="Montserrat Light"/>
              </a:rPr>
              <a:t>Get in touch</a:t>
            </a:r>
            <a:endParaRPr sz="2600">
              <a:solidFill>
                <a:schemeClr val="lt1"/>
              </a:solidFill>
              <a:latin typeface="Montserrat Light"/>
              <a:ea typeface="Montserrat Light"/>
              <a:cs typeface="Montserrat Light"/>
              <a:sym typeface="Montserrat Light"/>
            </a:endParaRPr>
          </a:p>
          <a:p>
            <a:pPr indent="0" lvl="0" marL="0" rtl="0" algn="ctr">
              <a:spcBef>
                <a:spcPts val="0"/>
              </a:spcBef>
              <a:spcAft>
                <a:spcPts val="0"/>
              </a:spcAft>
              <a:buNone/>
            </a:pPr>
            <a:r>
              <a:rPr lang="en" sz="2600">
                <a:solidFill>
                  <a:schemeClr val="lt1"/>
                </a:solidFill>
                <a:latin typeface="Montserrat Medium"/>
                <a:ea typeface="Montserrat Medium"/>
                <a:cs typeface="Montserrat Medium"/>
                <a:sym typeface="Montserrat Medium"/>
              </a:rPr>
              <a:t>tutamen@tutamen.net</a:t>
            </a:r>
            <a:endParaRPr sz="2300">
              <a:solidFill>
                <a:schemeClr val="lt1"/>
              </a:solidFill>
              <a:latin typeface="Montserrat Light"/>
              <a:ea typeface="Montserrat Light"/>
              <a:cs typeface="Montserrat Light"/>
              <a:sym typeface="Montserrat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b="16803" l="0" r="0" t="16803"/>
          <a:stretch/>
        </p:blipFill>
        <p:spPr>
          <a:xfrm>
            <a:off x="3980399" y="0"/>
            <a:ext cx="5163600" cy="5143501"/>
          </a:xfrm>
          <a:prstGeom prst="rect">
            <a:avLst/>
          </a:prstGeom>
          <a:noFill/>
          <a:ln>
            <a:noFill/>
          </a:ln>
        </p:spPr>
      </p:pic>
      <p:sp>
        <p:nvSpPr>
          <p:cNvPr id="64" name="Google Shape;64;p14"/>
          <p:cNvSpPr/>
          <p:nvPr/>
        </p:nvSpPr>
        <p:spPr>
          <a:xfrm rot="-5400000">
            <a:off x="-460950" y="460950"/>
            <a:ext cx="5143500" cy="42216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5" name="Google Shape;65;p14"/>
          <p:cNvPicPr preferRelativeResize="0"/>
          <p:nvPr/>
        </p:nvPicPr>
        <p:blipFill>
          <a:blip r:embed="rId4">
            <a:alphaModFix amt="11000"/>
          </a:blip>
          <a:stretch>
            <a:fillRect/>
          </a:stretch>
        </p:blipFill>
        <p:spPr>
          <a:xfrm>
            <a:off x="942625" y="2327652"/>
            <a:ext cx="2660375" cy="2335800"/>
          </a:xfrm>
          <a:prstGeom prst="rect">
            <a:avLst/>
          </a:prstGeom>
          <a:noFill/>
          <a:ln>
            <a:noFill/>
          </a:ln>
        </p:spPr>
      </p:pic>
      <p:grpSp>
        <p:nvGrpSpPr>
          <p:cNvPr id="66" name="Google Shape;66;p14"/>
          <p:cNvGrpSpPr/>
          <p:nvPr/>
        </p:nvGrpSpPr>
        <p:grpSpPr>
          <a:xfrm>
            <a:off x="381031" y="654725"/>
            <a:ext cx="3539237" cy="2913300"/>
            <a:chOff x="733425" y="1659300"/>
            <a:chExt cx="3286200" cy="2913300"/>
          </a:xfrm>
        </p:grpSpPr>
        <p:sp>
          <p:nvSpPr>
            <p:cNvPr id="67" name="Google Shape;67;p14"/>
            <p:cNvSpPr txBox="1"/>
            <p:nvPr/>
          </p:nvSpPr>
          <p:spPr>
            <a:xfrm>
              <a:off x="733425" y="1802100"/>
              <a:ext cx="32862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FFFFF"/>
                  </a:solidFill>
                  <a:latin typeface="Montserrat"/>
                  <a:ea typeface="Montserrat"/>
                  <a:cs typeface="Montserrat"/>
                  <a:sym typeface="Montserrat"/>
                </a:rPr>
                <a:t>Intro To Metal Machining</a:t>
              </a:r>
              <a:endParaRPr b="1" sz="12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Used to process metal to the desired shapes and sizes for simple and complex parts</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2 different machining methods are used to manufacture parts: Lathe and Mill</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In a Milling machine the part is held in place by a fixture, then a spinning  blade is used to cut out the shape.</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In a Lathe the part is spinning while a blade held in place is pushed against it to create circular cuts</a:t>
              </a:r>
              <a:endParaRPr sz="1200">
                <a:solidFill>
                  <a:srgbClr val="FFFFFF"/>
                </a:solidFill>
                <a:latin typeface="Montserrat Thin"/>
                <a:ea typeface="Montserrat Thin"/>
                <a:cs typeface="Montserrat Thin"/>
                <a:sym typeface="Montserrat Thin"/>
              </a:endParaRPr>
            </a:p>
          </p:txBody>
        </p:sp>
        <p:sp>
          <p:nvSpPr>
            <p:cNvPr id="68" name="Google Shape;68;p14"/>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14"/>
          <p:cNvGrpSpPr/>
          <p:nvPr/>
        </p:nvGrpSpPr>
        <p:grpSpPr>
          <a:xfrm>
            <a:off x="457200" y="4347100"/>
            <a:ext cx="2761775" cy="323100"/>
            <a:chOff x="457200" y="4347100"/>
            <a:chExt cx="2761775" cy="323100"/>
          </a:xfrm>
        </p:grpSpPr>
        <p:pic>
          <p:nvPicPr>
            <p:cNvPr id="70" name="Google Shape;70;p14"/>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71" name="Google Shape;71;p14"/>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 name="Shape 75"/>
        <p:cNvGrpSpPr/>
        <p:nvPr/>
      </p:nvGrpSpPr>
      <p:grpSpPr>
        <a:xfrm>
          <a:off x="0" y="0"/>
          <a:ext cx="0" cy="0"/>
          <a:chOff x="0" y="0"/>
          <a:chExt cx="0" cy="0"/>
        </a:xfrm>
      </p:grpSpPr>
      <p:pic>
        <p:nvPicPr>
          <p:cNvPr id="76" name="Google Shape;76;p15"/>
          <p:cNvPicPr preferRelativeResize="0"/>
          <p:nvPr/>
        </p:nvPicPr>
        <p:blipFill rotWithShape="1">
          <a:blip r:embed="rId3">
            <a:alphaModFix/>
          </a:blip>
          <a:srcRect b="16803" l="0" r="0" t="16803"/>
          <a:stretch/>
        </p:blipFill>
        <p:spPr>
          <a:xfrm>
            <a:off x="-1" y="0"/>
            <a:ext cx="5163600" cy="5143501"/>
          </a:xfrm>
          <a:prstGeom prst="rect">
            <a:avLst/>
          </a:prstGeom>
          <a:noFill/>
          <a:ln>
            <a:noFill/>
          </a:ln>
        </p:spPr>
      </p:pic>
      <p:sp>
        <p:nvSpPr>
          <p:cNvPr id="77" name="Google Shape;77;p15"/>
          <p:cNvSpPr/>
          <p:nvPr/>
        </p:nvSpPr>
        <p:spPr>
          <a:xfrm flipH="1" rot="5400000">
            <a:off x="4291050" y="290550"/>
            <a:ext cx="5143500" cy="45624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8" name="Google Shape;78;p15"/>
          <p:cNvPicPr preferRelativeResize="0"/>
          <p:nvPr/>
        </p:nvPicPr>
        <p:blipFill>
          <a:blip r:embed="rId4">
            <a:alphaModFix amt="11000"/>
          </a:blip>
          <a:stretch>
            <a:fillRect/>
          </a:stretch>
        </p:blipFill>
        <p:spPr>
          <a:xfrm>
            <a:off x="4878475" y="2327652"/>
            <a:ext cx="2660375" cy="2335800"/>
          </a:xfrm>
          <a:prstGeom prst="rect">
            <a:avLst/>
          </a:prstGeom>
          <a:noFill/>
          <a:ln>
            <a:noFill/>
          </a:ln>
        </p:spPr>
      </p:pic>
      <p:grpSp>
        <p:nvGrpSpPr>
          <p:cNvPr id="79" name="Google Shape;79;p15"/>
          <p:cNvGrpSpPr/>
          <p:nvPr/>
        </p:nvGrpSpPr>
        <p:grpSpPr>
          <a:xfrm>
            <a:off x="6176609" y="4347100"/>
            <a:ext cx="2761775" cy="323100"/>
            <a:chOff x="457200" y="4347100"/>
            <a:chExt cx="2761775" cy="323100"/>
          </a:xfrm>
        </p:grpSpPr>
        <p:pic>
          <p:nvPicPr>
            <p:cNvPr id="80" name="Google Shape;80;p15"/>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81" name="Google Shape;81;p15"/>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grpSp>
        <p:nvGrpSpPr>
          <p:cNvPr id="82" name="Google Shape;82;p15"/>
          <p:cNvGrpSpPr/>
          <p:nvPr/>
        </p:nvGrpSpPr>
        <p:grpSpPr>
          <a:xfrm>
            <a:off x="5147556" y="1111325"/>
            <a:ext cx="3539237" cy="2359200"/>
            <a:chOff x="733425" y="1659300"/>
            <a:chExt cx="3286200" cy="2359200"/>
          </a:xfrm>
        </p:grpSpPr>
        <p:sp>
          <p:nvSpPr>
            <p:cNvPr id="83" name="Google Shape;83;p15"/>
            <p:cNvSpPr txBox="1"/>
            <p:nvPr/>
          </p:nvSpPr>
          <p:spPr>
            <a:xfrm>
              <a:off x="733425" y="1802100"/>
              <a:ext cx="3286200" cy="221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FFFFF"/>
                  </a:solidFill>
                  <a:latin typeface="Montserrat"/>
                  <a:ea typeface="Montserrat"/>
                  <a:cs typeface="Montserrat"/>
                  <a:sym typeface="Montserrat"/>
                </a:rPr>
                <a:t>Intro To Metal Machining</a:t>
              </a:r>
              <a:endParaRPr b="1" sz="12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Custom fixtures are used to hold the multiple parts at a time to improve processing time and tolerances</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Lubricant is sprayed on the part while machining to improve blade life and prevent 'chipping' or too much heat</a:t>
              </a:r>
              <a:endParaRPr sz="1200">
                <a:solidFill>
                  <a:srgbClr val="FFFFFF"/>
                </a:solidFill>
                <a:latin typeface="Montserrat Thin"/>
                <a:ea typeface="Montserrat Thin"/>
                <a:cs typeface="Montserrat Thin"/>
                <a:sym typeface="Montserrat Thin"/>
              </a:endParaRPr>
            </a:p>
            <a:p>
              <a:pPr indent="-304800" lvl="0" marL="457200" rtl="0" algn="l">
                <a:spcBef>
                  <a:spcPts val="0"/>
                </a:spcBef>
                <a:spcAft>
                  <a:spcPts val="0"/>
                </a:spcAft>
                <a:buClr>
                  <a:srgbClr val="FFFFFF"/>
                </a:buClr>
                <a:buSzPts val="1200"/>
                <a:buFont typeface="Montserrat Thin"/>
                <a:buChar char="●"/>
              </a:pPr>
              <a:r>
                <a:rPr lang="en" sz="1200">
                  <a:solidFill>
                    <a:srgbClr val="FFFFFF"/>
                  </a:solidFill>
                  <a:latin typeface="Montserrat Thin"/>
                  <a:ea typeface="Montserrat Thin"/>
                  <a:cs typeface="Montserrat Thin"/>
                  <a:sym typeface="Montserrat Thin"/>
                </a:rPr>
                <a:t>Use a wide variety of raw materials to minimize waste when</a:t>
              </a:r>
              <a:endParaRPr sz="1200">
                <a:solidFill>
                  <a:srgbClr val="FFFFFF"/>
                </a:solidFill>
                <a:latin typeface="Montserrat Thin"/>
                <a:ea typeface="Montserrat Thin"/>
                <a:cs typeface="Montserrat Thin"/>
                <a:sym typeface="Montserrat Thin"/>
              </a:endParaRPr>
            </a:p>
            <a:p>
              <a:pPr indent="0" lvl="0" marL="457200" rtl="0" algn="l">
                <a:spcBef>
                  <a:spcPts val="0"/>
                </a:spcBef>
                <a:spcAft>
                  <a:spcPts val="0"/>
                </a:spcAft>
                <a:buNone/>
              </a:pPr>
              <a:r>
                <a:rPr lang="en" sz="1200">
                  <a:solidFill>
                    <a:srgbClr val="FFFFFF"/>
                  </a:solidFill>
                  <a:latin typeface="Montserrat Thin"/>
                  <a:ea typeface="Montserrat Thin"/>
                  <a:cs typeface="Montserrat Thin"/>
                  <a:sym typeface="Montserrat Thin"/>
                </a:rPr>
                <a:t>machining</a:t>
              </a:r>
              <a:endParaRPr sz="1200">
                <a:solidFill>
                  <a:srgbClr val="FFFFFF"/>
                </a:solidFill>
                <a:latin typeface="Montserrat Thin"/>
                <a:ea typeface="Montserrat Thin"/>
                <a:cs typeface="Montserrat Thin"/>
                <a:sym typeface="Montserrat Thin"/>
              </a:endParaRPr>
            </a:p>
          </p:txBody>
        </p:sp>
        <p:sp>
          <p:nvSpPr>
            <p:cNvPr id="84" name="Google Shape;84;p15"/>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sp>
        <p:nvSpPr>
          <p:cNvPr id="89" name="Google Shape;89;p16"/>
          <p:cNvSpPr/>
          <p:nvPr/>
        </p:nvSpPr>
        <p:spPr>
          <a:xfrm>
            <a:off x="0" y="0"/>
            <a:ext cx="9144000" cy="5143500"/>
          </a:xfrm>
          <a:prstGeom prst="rect">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 name="Google Shape;90;p16"/>
          <p:cNvGrpSpPr/>
          <p:nvPr/>
        </p:nvGrpSpPr>
        <p:grpSpPr>
          <a:xfrm>
            <a:off x="439982" y="585800"/>
            <a:ext cx="6382129" cy="573900"/>
            <a:chOff x="763788" y="1659300"/>
            <a:chExt cx="3286200" cy="573900"/>
          </a:xfrm>
        </p:grpSpPr>
        <p:sp>
          <p:nvSpPr>
            <p:cNvPr id="91" name="Google Shape;91;p16"/>
            <p:cNvSpPr txBox="1"/>
            <p:nvPr/>
          </p:nvSpPr>
          <p:spPr>
            <a:xfrm>
              <a:off x="763788" y="1802100"/>
              <a:ext cx="328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FFFFFF"/>
                  </a:solidFill>
                  <a:latin typeface="Montserrat"/>
                  <a:ea typeface="Montserrat"/>
                  <a:cs typeface="Montserrat"/>
                  <a:sym typeface="Montserrat"/>
                </a:rPr>
                <a:t>Most Common Materials and Their Uses:</a:t>
              </a:r>
              <a:endParaRPr sz="1600">
                <a:solidFill>
                  <a:srgbClr val="FFFFFF"/>
                </a:solidFill>
                <a:latin typeface="Montserrat Thin"/>
                <a:ea typeface="Montserrat Thin"/>
                <a:cs typeface="Montserrat Thin"/>
                <a:sym typeface="Montserrat Thin"/>
              </a:endParaRPr>
            </a:p>
          </p:txBody>
        </p:sp>
        <p:sp>
          <p:nvSpPr>
            <p:cNvPr id="92" name="Google Shape;92;p16"/>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93" name="Google Shape;93;p16"/>
          <p:cNvPicPr preferRelativeResize="0"/>
          <p:nvPr/>
        </p:nvPicPr>
        <p:blipFill>
          <a:blip r:embed="rId3">
            <a:alphaModFix amt="11000"/>
          </a:blip>
          <a:stretch>
            <a:fillRect/>
          </a:stretch>
        </p:blipFill>
        <p:spPr>
          <a:xfrm>
            <a:off x="5513975" y="1310924"/>
            <a:ext cx="3818375" cy="3352524"/>
          </a:xfrm>
          <a:prstGeom prst="rect">
            <a:avLst/>
          </a:prstGeom>
          <a:noFill/>
          <a:ln>
            <a:noFill/>
          </a:ln>
        </p:spPr>
      </p:pic>
      <p:grpSp>
        <p:nvGrpSpPr>
          <p:cNvPr id="94" name="Google Shape;94;p16"/>
          <p:cNvGrpSpPr/>
          <p:nvPr/>
        </p:nvGrpSpPr>
        <p:grpSpPr>
          <a:xfrm>
            <a:off x="457200" y="4347100"/>
            <a:ext cx="2761775" cy="323100"/>
            <a:chOff x="457200" y="4347100"/>
            <a:chExt cx="2761775" cy="323100"/>
          </a:xfrm>
        </p:grpSpPr>
        <p:pic>
          <p:nvPicPr>
            <p:cNvPr id="95" name="Google Shape;95;p16"/>
            <p:cNvPicPr preferRelativeResize="0"/>
            <p:nvPr/>
          </p:nvPicPr>
          <p:blipFill>
            <a:blip r:embed="rId4">
              <a:alphaModFix/>
            </a:blip>
            <a:stretch>
              <a:fillRect/>
            </a:stretch>
          </p:blipFill>
          <p:spPr>
            <a:xfrm>
              <a:off x="457200" y="4353844"/>
              <a:ext cx="352425" cy="309601"/>
            </a:xfrm>
            <a:prstGeom prst="rect">
              <a:avLst/>
            </a:prstGeom>
            <a:noFill/>
            <a:ln>
              <a:noFill/>
            </a:ln>
          </p:spPr>
        </p:pic>
        <p:sp>
          <p:nvSpPr>
            <p:cNvPr id="96" name="Google Shape;96;p16"/>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
        <p:nvSpPr>
          <p:cNvPr id="97" name="Google Shape;97;p16"/>
          <p:cNvSpPr txBox="1"/>
          <p:nvPr/>
        </p:nvSpPr>
        <p:spPr>
          <a:xfrm>
            <a:off x="439949" y="1811500"/>
            <a:ext cx="22308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Aluminum</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Has a fairly low density and as such is "softer" which makes machining times quicker and blade wear lower. With its light weight and ability to resist corrosion, it is a popular material in the aerospace industry. It is also easy to create extrusions for raw material, meaning less wastage when processing.</a:t>
            </a:r>
            <a:endParaRPr sz="1000">
              <a:solidFill>
                <a:srgbClr val="FFFFFF"/>
              </a:solidFill>
              <a:latin typeface="Montserrat Light"/>
              <a:ea typeface="Montserrat Light"/>
              <a:cs typeface="Montserrat Light"/>
              <a:sym typeface="Montserrat Light"/>
            </a:endParaRPr>
          </a:p>
        </p:txBody>
      </p:sp>
      <p:sp>
        <p:nvSpPr>
          <p:cNvPr id="98" name="Google Shape;98;p16"/>
          <p:cNvSpPr txBox="1"/>
          <p:nvPr/>
        </p:nvSpPr>
        <p:spPr>
          <a:xfrm>
            <a:off x="3218975" y="1811500"/>
            <a:ext cx="24846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Stainless steel</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Stainless steels have poor machinability compared to regular carbon steel because they are tougher, gummier and tend to work harden very rapidly. Slightly hardening the steel may decrease its gumminess and make it easier to cut. AISI grades 303 and 416 are easier to machine because of the addition of sulphur and phosphorus.</a:t>
            </a:r>
            <a:endParaRPr sz="1000">
              <a:solidFill>
                <a:srgbClr val="FFFFFF"/>
              </a:solidFill>
              <a:latin typeface="Montserrat Light"/>
              <a:ea typeface="Montserrat Light"/>
              <a:cs typeface="Montserrat Light"/>
              <a:sym typeface="Montserrat Light"/>
            </a:endParaRPr>
          </a:p>
        </p:txBody>
      </p:sp>
      <p:sp>
        <p:nvSpPr>
          <p:cNvPr id="99" name="Google Shape;99;p16"/>
          <p:cNvSpPr txBox="1"/>
          <p:nvPr/>
        </p:nvSpPr>
        <p:spPr>
          <a:xfrm>
            <a:off x="6087975" y="1811500"/>
            <a:ext cx="1373100" cy="144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100">
                <a:solidFill>
                  <a:srgbClr val="FFFFFF"/>
                </a:solidFill>
                <a:latin typeface="Montserrat"/>
                <a:ea typeface="Montserrat"/>
                <a:cs typeface="Montserrat"/>
                <a:sym typeface="Montserrat"/>
              </a:rPr>
              <a:t>Brass</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b="1" sz="1100">
              <a:solidFill>
                <a:srgbClr val="FFFFFF"/>
              </a:solidFill>
              <a:latin typeface="Montserrat"/>
              <a:ea typeface="Montserrat"/>
              <a:cs typeface="Montserrat"/>
              <a:sym typeface="Montserrat"/>
            </a:endParaRPr>
          </a:p>
          <a:p>
            <a:pPr indent="0" lvl="0" marL="0" rtl="0" algn="l">
              <a:spcBef>
                <a:spcPts val="0"/>
              </a:spcBef>
              <a:spcAft>
                <a:spcPts val="0"/>
              </a:spcAft>
              <a:buNone/>
            </a:pPr>
            <a:r>
              <a:rPr lang="en" sz="1000">
                <a:solidFill>
                  <a:srgbClr val="FFFFFF"/>
                </a:solidFill>
                <a:latin typeface="Montserrat Light"/>
                <a:ea typeface="Montserrat Light"/>
                <a:cs typeface="Montserrat Light"/>
                <a:sym typeface="Montserrat Light"/>
              </a:rPr>
              <a:t>From a machining perspective, brass is very similar to aluminium as it is relatively "soft" and easy to machine.  </a:t>
            </a:r>
            <a:endParaRPr sz="1000">
              <a:solidFill>
                <a:srgbClr val="FFFFFF"/>
              </a:solidFill>
              <a:latin typeface="Montserrat Light"/>
              <a:ea typeface="Montserrat Light"/>
              <a:cs typeface="Montserrat Light"/>
              <a:sym typeface="Montserrat Light"/>
            </a:endParaRPr>
          </a:p>
        </p:txBody>
      </p:sp>
      <p:grpSp>
        <p:nvGrpSpPr>
          <p:cNvPr id="100" name="Google Shape;100;p16"/>
          <p:cNvGrpSpPr/>
          <p:nvPr/>
        </p:nvGrpSpPr>
        <p:grpSpPr>
          <a:xfrm>
            <a:off x="551950" y="1198650"/>
            <a:ext cx="895997" cy="573900"/>
            <a:chOff x="551950" y="1198650"/>
            <a:chExt cx="895997" cy="573900"/>
          </a:xfrm>
        </p:grpSpPr>
        <p:pic>
          <p:nvPicPr>
            <p:cNvPr id="101" name="Google Shape;101;p16"/>
            <p:cNvPicPr preferRelativeResize="0"/>
            <p:nvPr/>
          </p:nvPicPr>
          <p:blipFill rotWithShape="1">
            <a:blip r:embed="rId5">
              <a:alphaModFix/>
            </a:blip>
            <a:srcRect b="0" l="0" r="0" t="0"/>
            <a:stretch/>
          </p:blipFill>
          <p:spPr>
            <a:xfrm>
              <a:off x="587522" y="1198650"/>
              <a:ext cx="860425" cy="573900"/>
            </a:xfrm>
            <a:prstGeom prst="rect">
              <a:avLst/>
            </a:prstGeom>
            <a:noFill/>
            <a:ln>
              <a:noFill/>
            </a:ln>
          </p:spPr>
        </p:pic>
        <p:sp>
          <p:nvSpPr>
            <p:cNvPr id="102" name="Google Shape;102;p16"/>
            <p:cNvSpPr/>
            <p:nvPr/>
          </p:nvSpPr>
          <p:spPr>
            <a:xfrm>
              <a:off x="551950" y="1198650"/>
              <a:ext cx="68400" cy="4173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03" name="Google Shape;103;p16"/>
          <p:cNvPicPr preferRelativeResize="0"/>
          <p:nvPr/>
        </p:nvPicPr>
        <p:blipFill rotWithShape="1">
          <a:blip r:embed="rId6">
            <a:alphaModFix/>
          </a:blip>
          <a:srcRect b="15986" l="-578" r="32551" t="15986"/>
          <a:stretch/>
        </p:blipFill>
        <p:spPr>
          <a:xfrm>
            <a:off x="3344522" y="1198650"/>
            <a:ext cx="860425" cy="573900"/>
          </a:xfrm>
          <a:prstGeom prst="rect">
            <a:avLst/>
          </a:prstGeom>
          <a:noFill/>
          <a:ln>
            <a:noFill/>
          </a:ln>
        </p:spPr>
      </p:pic>
      <p:sp>
        <p:nvSpPr>
          <p:cNvPr id="104" name="Google Shape;104;p16"/>
          <p:cNvSpPr/>
          <p:nvPr/>
        </p:nvSpPr>
        <p:spPr>
          <a:xfrm>
            <a:off x="3308950" y="1198650"/>
            <a:ext cx="68400" cy="4173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16"/>
          <p:cNvPicPr preferRelativeResize="0"/>
          <p:nvPr/>
        </p:nvPicPr>
        <p:blipFill rotWithShape="1">
          <a:blip r:embed="rId7">
            <a:alphaModFix/>
          </a:blip>
          <a:srcRect b="0" l="0" r="0" t="0"/>
          <a:stretch/>
        </p:blipFill>
        <p:spPr>
          <a:xfrm>
            <a:off x="6213497" y="1198650"/>
            <a:ext cx="860425" cy="573900"/>
          </a:xfrm>
          <a:prstGeom prst="rect">
            <a:avLst/>
          </a:prstGeom>
          <a:noFill/>
          <a:ln>
            <a:noFill/>
          </a:ln>
        </p:spPr>
      </p:pic>
      <p:sp>
        <p:nvSpPr>
          <p:cNvPr id="106" name="Google Shape;106;p16"/>
          <p:cNvSpPr/>
          <p:nvPr/>
        </p:nvSpPr>
        <p:spPr>
          <a:xfrm>
            <a:off x="6177925" y="1198650"/>
            <a:ext cx="68400" cy="4173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pic>
        <p:nvPicPr>
          <p:cNvPr id="111" name="Google Shape;111;p17"/>
          <p:cNvPicPr preferRelativeResize="0"/>
          <p:nvPr/>
        </p:nvPicPr>
        <p:blipFill rotWithShape="1">
          <a:blip r:embed="rId3">
            <a:alphaModFix/>
          </a:blip>
          <a:srcRect b="0" l="16547" r="16540" t="0"/>
          <a:stretch/>
        </p:blipFill>
        <p:spPr>
          <a:xfrm>
            <a:off x="3980399" y="0"/>
            <a:ext cx="5163602" cy="5143501"/>
          </a:xfrm>
          <a:prstGeom prst="rect">
            <a:avLst/>
          </a:prstGeom>
          <a:noFill/>
          <a:ln>
            <a:noFill/>
          </a:ln>
        </p:spPr>
      </p:pic>
      <p:sp>
        <p:nvSpPr>
          <p:cNvPr id="112" name="Google Shape;112;p17"/>
          <p:cNvSpPr/>
          <p:nvPr/>
        </p:nvSpPr>
        <p:spPr>
          <a:xfrm rot="-5400000">
            <a:off x="-460950" y="460950"/>
            <a:ext cx="5143500" cy="42216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3" name="Google Shape;113;p17"/>
          <p:cNvPicPr preferRelativeResize="0"/>
          <p:nvPr/>
        </p:nvPicPr>
        <p:blipFill>
          <a:blip r:embed="rId4">
            <a:alphaModFix amt="11000"/>
          </a:blip>
          <a:stretch>
            <a:fillRect/>
          </a:stretch>
        </p:blipFill>
        <p:spPr>
          <a:xfrm>
            <a:off x="942625" y="2327652"/>
            <a:ext cx="2660375" cy="2335800"/>
          </a:xfrm>
          <a:prstGeom prst="rect">
            <a:avLst/>
          </a:prstGeom>
          <a:noFill/>
          <a:ln>
            <a:noFill/>
          </a:ln>
        </p:spPr>
      </p:pic>
      <p:grpSp>
        <p:nvGrpSpPr>
          <p:cNvPr id="114" name="Google Shape;114;p17"/>
          <p:cNvGrpSpPr/>
          <p:nvPr/>
        </p:nvGrpSpPr>
        <p:grpSpPr>
          <a:xfrm>
            <a:off x="381031" y="654725"/>
            <a:ext cx="3539237" cy="3129000"/>
            <a:chOff x="733425" y="1659300"/>
            <a:chExt cx="3286200" cy="3129000"/>
          </a:xfrm>
        </p:grpSpPr>
        <p:sp>
          <p:nvSpPr>
            <p:cNvPr id="115" name="Google Shape;115;p17"/>
            <p:cNvSpPr txBox="1"/>
            <p:nvPr/>
          </p:nvSpPr>
          <p:spPr>
            <a:xfrm>
              <a:off x="733425" y="1802100"/>
              <a:ext cx="32862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Lathe</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lang="en">
                  <a:solidFill>
                    <a:srgbClr val="FFFFFF"/>
                  </a:solidFill>
                  <a:latin typeface="Montserrat Thin"/>
                  <a:ea typeface="Montserrat Thin"/>
                  <a:cs typeface="Montserrat Thin"/>
                  <a:sym typeface="Montserrat Thin"/>
                </a:rPr>
                <a:t>The basic idea of a CNC lathe is that the material is held in a clamp then spins at a high RPM and static blades are introduced to make circular cuts of varying shapes and sizes depending on the cutter used. The turret holds the tool holders and indexes them as needed. The spindle holds the workpiece and there are slides that let the turret move in multiple axes simultaneously.</a:t>
              </a:r>
              <a:endParaRPr>
                <a:solidFill>
                  <a:srgbClr val="FFFFFF"/>
                </a:solidFill>
                <a:latin typeface="Montserrat Thin"/>
                <a:ea typeface="Montserrat Thin"/>
                <a:cs typeface="Montserrat Thin"/>
                <a:sym typeface="Montserrat Thin"/>
              </a:endParaRPr>
            </a:p>
          </p:txBody>
        </p:sp>
        <p:sp>
          <p:nvSpPr>
            <p:cNvPr id="116" name="Google Shape;116;p17"/>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 name="Google Shape;117;p17"/>
          <p:cNvGrpSpPr/>
          <p:nvPr/>
        </p:nvGrpSpPr>
        <p:grpSpPr>
          <a:xfrm>
            <a:off x="457200" y="4347100"/>
            <a:ext cx="2761775" cy="323100"/>
            <a:chOff x="457200" y="4347100"/>
            <a:chExt cx="2761775" cy="323100"/>
          </a:xfrm>
        </p:grpSpPr>
        <p:pic>
          <p:nvPicPr>
            <p:cNvPr id="118" name="Google Shape;118;p17"/>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119" name="Google Shape;119;p17"/>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id="124" name="Google Shape;124;p18"/>
          <p:cNvPicPr preferRelativeResize="0"/>
          <p:nvPr/>
        </p:nvPicPr>
        <p:blipFill rotWithShape="1">
          <a:blip r:embed="rId3">
            <a:alphaModFix/>
          </a:blip>
          <a:srcRect b="0" l="16547" r="16540" t="0"/>
          <a:stretch/>
        </p:blipFill>
        <p:spPr>
          <a:xfrm>
            <a:off x="-1" y="0"/>
            <a:ext cx="5163602" cy="5143501"/>
          </a:xfrm>
          <a:prstGeom prst="rect">
            <a:avLst/>
          </a:prstGeom>
          <a:noFill/>
          <a:ln>
            <a:noFill/>
          </a:ln>
        </p:spPr>
      </p:pic>
      <p:sp>
        <p:nvSpPr>
          <p:cNvPr id="125" name="Google Shape;125;p18"/>
          <p:cNvSpPr/>
          <p:nvPr/>
        </p:nvSpPr>
        <p:spPr>
          <a:xfrm flipH="1" rot="5400000">
            <a:off x="4291050" y="290550"/>
            <a:ext cx="5143500" cy="45624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18"/>
          <p:cNvPicPr preferRelativeResize="0"/>
          <p:nvPr/>
        </p:nvPicPr>
        <p:blipFill>
          <a:blip r:embed="rId4">
            <a:alphaModFix amt="11000"/>
          </a:blip>
          <a:stretch>
            <a:fillRect/>
          </a:stretch>
        </p:blipFill>
        <p:spPr>
          <a:xfrm>
            <a:off x="4878475" y="2327652"/>
            <a:ext cx="2660375" cy="2335800"/>
          </a:xfrm>
          <a:prstGeom prst="rect">
            <a:avLst/>
          </a:prstGeom>
          <a:noFill/>
          <a:ln>
            <a:noFill/>
          </a:ln>
        </p:spPr>
      </p:pic>
      <p:grpSp>
        <p:nvGrpSpPr>
          <p:cNvPr id="127" name="Google Shape;127;p18"/>
          <p:cNvGrpSpPr/>
          <p:nvPr/>
        </p:nvGrpSpPr>
        <p:grpSpPr>
          <a:xfrm>
            <a:off x="6176609" y="4347100"/>
            <a:ext cx="2761775" cy="323100"/>
            <a:chOff x="457200" y="4347100"/>
            <a:chExt cx="2761775" cy="323100"/>
          </a:xfrm>
        </p:grpSpPr>
        <p:pic>
          <p:nvPicPr>
            <p:cNvPr id="128" name="Google Shape;128;p18"/>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129" name="Google Shape;129;p18"/>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grpSp>
        <p:nvGrpSpPr>
          <p:cNvPr id="130" name="Google Shape;130;p18"/>
          <p:cNvGrpSpPr/>
          <p:nvPr/>
        </p:nvGrpSpPr>
        <p:grpSpPr>
          <a:xfrm>
            <a:off x="5147556" y="1111325"/>
            <a:ext cx="3539237" cy="2174700"/>
            <a:chOff x="733425" y="1659300"/>
            <a:chExt cx="3286200" cy="2174700"/>
          </a:xfrm>
        </p:grpSpPr>
        <p:sp>
          <p:nvSpPr>
            <p:cNvPr id="131" name="Google Shape;131;p18"/>
            <p:cNvSpPr txBox="1"/>
            <p:nvPr/>
          </p:nvSpPr>
          <p:spPr>
            <a:xfrm>
              <a:off x="733425" y="1802100"/>
              <a:ext cx="3286200" cy="203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FFFFF"/>
                  </a:solidFill>
                  <a:latin typeface="Montserrat"/>
                  <a:ea typeface="Montserrat"/>
                  <a:cs typeface="Montserrat"/>
                  <a:sym typeface="Montserrat"/>
                </a:rPr>
                <a:t>Swiss Turning</a:t>
              </a:r>
              <a:endParaRPr b="1" sz="12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lang="en" sz="1200">
                  <a:solidFill>
                    <a:srgbClr val="FFFFFF"/>
                  </a:solidFill>
                  <a:latin typeface="Montserrat Thin"/>
                  <a:ea typeface="Montserrat Thin"/>
                  <a:cs typeface="Montserrat Thin"/>
                  <a:sym typeface="Montserrat Thin"/>
                </a:rPr>
                <a:t>A Swiss-style lathe holds the workpiece with both a collet and a guide bushing. The collet sits behind the guide bushing and the tools sit in front of the guide bushing, holding stationary on the Z axis. To cut lengthwise along the part, the tools will move in and the material itself will move back and forth along the Z axis.</a:t>
              </a:r>
              <a:endParaRPr sz="1200">
                <a:solidFill>
                  <a:srgbClr val="FFFFFF"/>
                </a:solidFill>
                <a:latin typeface="Montserrat Thin"/>
                <a:ea typeface="Montserrat Thin"/>
                <a:cs typeface="Montserrat Thin"/>
                <a:sym typeface="Montserrat Thin"/>
              </a:endParaRPr>
            </a:p>
          </p:txBody>
        </p:sp>
        <p:sp>
          <p:nvSpPr>
            <p:cNvPr id="132" name="Google Shape;132;p18"/>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pic>
        <p:nvPicPr>
          <p:cNvPr id="137" name="Google Shape;137;p19"/>
          <p:cNvPicPr preferRelativeResize="0"/>
          <p:nvPr/>
        </p:nvPicPr>
        <p:blipFill rotWithShape="1">
          <a:blip r:embed="rId3">
            <a:alphaModFix/>
          </a:blip>
          <a:srcRect b="0" l="16519" r="16519" t="0"/>
          <a:stretch/>
        </p:blipFill>
        <p:spPr>
          <a:xfrm>
            <a:off x="3980399" y="0"/>
            <a:ext cx="5163600" cy="5143500"/>
          </a:xfrm>
          <a:prstGeom prst="rect">
            <a:avLst/>
          </a:prstGeom>
          <a:noFill/>
          <a:ln>
            <a:noFill/>
          </a:ln>
        </p:spPr>
      </p:pic>
      <p:sp>
        <p:nvSpPr>
          <p:cNvPr id="138" name="Google Shape;138;p19"/>
          <p:cNvSpPr/>
          <p:nvPr/>
        </p:nvSpPr>
        <p:spPr>
          <a:xfrm rot="-5400000">
            <a:off x="-460950" y="460950"/>
            <a:ext cx="5143500" cy="42216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9" name="Google Shape;139;p19"/>
          <p:cNvPicPr preferRelativeResize="0"/>
          <p:nvPr/>
        </p:nvPicPr>
        <p:blipFill>
          <a:blip r:embed="rId4">
            <a:alphaModFix amt="11000"/>
          </a:blip>
          <a:stretch>
            <a:fillRect/>
          </a:stretch>
        </p:blipFill>
        <p:spPr>
          <a:xfrm>
            <a:off x="942625" y="2327652"/>
            <a:ext cx="2660375" cy="2335800"/>
          </a:xfrm>
          <a:prstGeom prst="rect">
            <a:avLst/>
          </a:prstGeom>
          <a:noFill/>
          <a:ln>
            <a:noFill/>
          </a:ln>
        </p:spPr>
      </p:pic>
      <p:grpSp>
        <p:nvGrpSpPr>
          <p:cNvPr id="140" name="Google Shape;140;p19"/>
          <p:cNvGrpSpPr/>
          <p:nvPr/>
        </p:nvGrpSpPr>
        <p:grpSpPr>
          <a:xfrm>
            <a:off x="381031" y="654725"/>
            <a:ext cx="3539237" cy="3129000"/>
            <a:chOff x="733425" y="1659300"/>
            <a:chExt cx="3286200" cy="3129000"/>
          </a:xfrm>
        </p:grpSpPr>
        <p:sp>
          <p:nvSpPr>
            <p:cNvPr id="141" name="Google Shape;141;p19"/>
            <p:cNvSpPr txBox="1"/>
            <p:nvPr/>
          </p:nvSpPr>
          <p:spPr>
            <a:xfrm>
              <a:off x="733425" y="1802100"/>
              <a:ext cx="32862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FFFF"/>
                  </a:solidFill>
                  <a:latin typeface="Montserrat"/>
                  <a:ea typeface="Montserrat"/>
                  <a:cs typeface="Montserrat"/>
                  <a:sym typeface="Montserrat"/>
                </a:rPr>
                <a:t>Swiss Turning</a:t>
              </a:r>
              <a:endParaRPr b="1">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lang="en">
                  <a:solidFill>
                    <a:srgbClr val="FFFFFF"/>
                  </a:solidFill>
                  <a:latin typeface="Montserrat Thin"/>
                  <a:ea typeface="Montserrat Thin"/>
                  <a:cs typeface="Montserrat Thin"/>
                  <a:sym typeface="Montserrat Thin"/>
                </a:rPr>
                <a:t>This allows all the work to be done on the material near the guide bushing where it is more rigid, making them ideal for working on slender workpieces as the part is held firmly with little chance of deflection or vibration occurring. This style of lathe is commonly used under CNC control. Swiss lathes are used to minimize different process and produce tight tolerance parts over a standard lathe.</a:t>
              </a:r>
              <a:endParaRPr>
                <a:solidFill>
                  <a:srgbClr val="FFFFFF"/>
                </a:solidFill>
                <a:latin typeface="Montserrat Thin"/>
                <a:ea typeface="Montserrat Thin"/>
                <a:cs typeface="Montserrat Thin"/>
                <a:sym typeface="Montserrat Thin"/>
              </a:endParaRPr>
            </a:p>
          </p:txBody>
        </p:sp>
        <p:sp>
          <p:nvSpPr>
            <p:cNvPr id="142" name="Google Shape;142;p19"/>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 name="Google Shape;143;p19"/>
          <p:cNvGrpSpPr/>
          <p:nvPr/>
        </p:nvGrpSpPr>
        <p:grpSpPr>
          <a:xfrm>
            <a:off x="457200" y="4347100"/>
            <a:ext cx="2761775" cy="323100"/>
            <a:chOff x="457200" y="4347100"/>
            <a:chExt cx="2761775" cy="323100"/>
          </a:xfrm>
        </p:grpSpPr>
        <p:pic>
          <p:nvPicPr>
            <p:cNvPr id="144" name="Google Shape;144;p19"/>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145" name="Google Shape;145;p19"/>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pic>
        <p:nvPicPr>
          <p:cNvPr id="150" name="Google Shape;150;p20"/>
          <p:cNvPicPr preferRelativeResize="0"/>
          <p:nvPr/>
        </p:nvPicPr>
        <p:blipFill rotWithShape="1">
          <a:blip r:embed="rId3">
            <a:alphaModFix/>
          </a:blip>
          <a:srcRect b="0" l="34032" r="-1093" t="0"/>
          <a:stretch/>
        </p:blipFill>
        <p:spPr>
          <a:xfrm>
            <a:off x="-1" y="0"/>
            <a:ext cx="5163600" cy="5143500"/>
          </a:xfrm>
          <a:prstGeom prst="rect">
            <a:avLst/>
          </a:prstGeom>
          <a:noFill/>
          <a:ln>
            <a:noFill/>
          </a:ln>
        </p:spPr>
      </p:pic>
      <p:sp>
        <p:nvSpPr>
          <p:cNvPr id="151" name="Google Shape;151;p20"/>
          <p:cNvSpPr/>
          <p:nvPr/>
        </p:nvSpPr>
        <p:spPr>
          <a:xfrm flipH="1" rot="5400000">
            <a:off x="4291050" y="290550"/>
            <a:ext cx="5143500" cy="45624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2" name="Google Shape;152;p20"/>
          <p:cNvPicPr preferRelativeResize="0"/>
          <p:nvPr/>
        </p:nvPicPr>
        <p:blipFill>
          <a:blip r:embed="rId4">
            <a:alphaModFix amt="11000"/>
          </a:blip>
          <a:stretch>
            <a:fillRect/>
          </a:stretch>
        </p:blipFill>
        <p:spPr>
          <a:xfrm>
            <a:off x="4878475" y="2327652"/>
            <a:ext cx="2660375" cy="2335800"/>
          </a:xfrm>
          <a:prstGeom prst="rect">
            <a:avLst/>
          </a:prstGeom>
          <a:noFill/>
          <a:ln>
            <a:noFill/>
          </a:ln>
        </p:spPr>
      </p:pic>
      <p:grpSp>
        <p:nvGrpSpPr>
          <p:cNvPr id="153" name="Google Shape;153;p20"/>
          <p:cNvGrpSpPr/>
          <p:nvPr/>
        </p:nvGrpSpPr>
        <p:grpSpPr>
          <a:xfrm>
            <a:off x="6176609" y="4347100"/>
            <a:ext cx="2761775" cy="323100"/>
            <a:chOff x="457200" y="4347100"/>
            <a:chExt cx="2761775" cy="323100"/>
          </a:xfrm>
        </p:grpSpPr>
        <p:pic>
          <p:nvPicPr>
            <p:cNvPr id="154" name="Google Shape;154;p20"/>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155" name="Google Shape;155;p20"/>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grpSp>
        <p:nvGrpSpPr>
          <p:cNvPr id="156" name="Google Shape;156;p20"/>
          <p:cNvGrpSpPr/>
          <p:nvPr/>
        </p:nvGrpSpPr>
        <p:grpSpPr>
          <a:xfrm>
            <a:off x="5147556" y="1111325"/>
            <a:ext cx="3539237" cy="2544000"/>
            <a:chOff x="733425" y="1659300"/>
            <a:chExt cx="3286200" cy="2544000"/>
          </a:xfrm>
        </p:grpSpPr>
        <p:sp>
          <p:nvSpPr>
            <p:cNvPr id="157" name="Google Shape;157;p20"/>
            <p:cNvSpPr txBox="1"/>
            <p:nvPr/>
          </p:nvSpPr>
          <p:spPr>
            <a:xfrm>
              <a:off x="733425" y="1802100"/>
              <a:ext cx="32862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rgbClr val="FFFFFF"/>
                  </a:solidFill>
                  <a:latin typeface="Montserrat"/>
                  <a:ea typeface="Montserrat"/>
                  <a:cs typeface="Montserrat"/>
                  <a:sym typeface="Montserrat"/>
                </a:rPr>
                <a:t>Milling</a:t>
              </a:r>
              <a:endParaRPr b="1" sz="12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2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lang="en" sz="1200">
                  <a:solidFill>
                    <a:srgbClr val="FFFFFF"/>
                  </a:solidFill>
                  <a:latin typeface="Montserrat Thin"/>
                  <a:ea typeface="Montserrat Thin"/>
                  <a:cs typeface="Montserrat Thin"/>
                  <a:sym typeface="Montserrat Thin"/>
                </a:rPr>
                <a:t>Milling is the machining process of using a  rotary cutter to remove material from a workpiece by advancing (</a:t>
              </a:r>
              <a:r>
                <a:rPr i="1" lang="en" sz="1200">
                  <a:solidFill>
                    <a:srgbClr val="FFFFFF"/>
                  </a:solidFill>
                  <a:latin typeface="Montserrat Thin"/>
                  <a:ea typeface="Montserrat Thin"/>
                  <a:cs typeface="Montserrat Thin"/>
                  <a:sym typeface="Montserrat Thin"/>
                </a:rPr>
                <a:t>or feeding</a:t>
              </a:r>
              <a:r>
                <a:rPr lang="en" sz="1200">
                  <a:solidFill>
                    <a:srgbClr val="FFFFFF"/>
                  </a:solidFill>
                  <a:latin typeface="Montserrat Thin"/>
                  <a:ea typeface="Montserrat Thin"/>
                  <a:cs typeface="Montserrat Thin"/>
                  <a:sym typeface="Montserrat Thin"/>
                </a:rPr>
                <a:t>) the cutter into the workpiece in a certain direction. The cutter may also be held at an angle relative to the axis of the tool. Milling covers a wide variety of different operations and machines, on scales from small individual parts to large, heavy-duty gang milling operations.</a:t>
              </a:r>
              <a:endParaRPr sz="1200">
                <a:solidFill>
                  <a:srgbClr val="FFFFFF"/>
                </a:solidFill>
                <a:latin typeface="Montserrat Thin"/>
                <a:ea typeface="Montserrat Thin"/>
                <a:cs typeface="Montserrat Thin"/>
                <a:sym typeface="Montserrat Thin"/>
              </a:endParaRPr>
            </a:p>
          </p:txBody>
        </p:sp>
        <p:sp>
          <p:nvSpPr>
            <p:cNvPr id="158" name="Google Shape;158;p20"/>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pic>
        <p:nvPicPr>
          <p:cNvPr id="163" name="Google Shape;163;p21"/>
          <p:cNvPicPr preferRelativeResize="0"/>
          <p:nvPr/>
        </p:nvPicPr>
        <p:blipFill rotWithShape="1">
          <a:blip r:embed="rId3">
            <a:alphaModFix/>
          </a:blip>
          <a:srcRect b="0" l="16469" r="16469" t="0"/>
          <a:stretch/>
        </p:blipFill>
        <p:spPr>
          <a:xfrm>
            <a:off x="3980399" y="0"/>
            <a:ext cx="5163600" cy="5143500"/>
          </a:xfrm>
          <a:prstGeom prst="rect">
            <a:avLst/>
          </a:prstGeom>
          <a:noFill/>
          <a:ln>
            <a:noFill/>
          </a:ln>
        </p:spPr>
      </p:pic>
      <p:sp>
        <p:nvSpPr>
          <p:cNvPr id="164" name="Google Shape;164;p21"/>
          <p:cNvSpPr/>
          <p:nvPr/>
        </p:nvSpPr>
        <p:spPr>
          <a:xfrm rot="-5400000">
            <a:off x="-460950" y="460950"/>
            <a:ext cx="5143500" cy="4221600"/>
          </a:xfrm>
          <a:prstGeom prst="wedgeRectCallout">
            <a:avLst>
              <a:gd fmla="val -20833" name="adj1"/>
              <a:gd fmla="val 62500" name="adj2"/>
            </a:avLst>
          </a:prstGeom>
          <a:solidFill>
            <a:srgbClr val="1522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5" name="Google Shape;165;p21"/>
          <p:cNvPicPr preferRelativeResize="0"/>
          <p:nvPr/>
        </p:nvPicPr>
        <p:blipFill>
          <a:blip r:embed="rId4">
            <a:alphaModFix amt="11000"/>
          </a:blip>
          <a:stretch>
            <a:fillRect/>
          </a:stretch>
        </p:blipFill>
        <p:spPr>
          <a:xfrm>
            <a:off x="942625" y="2327652"/>
            <a:ext cx="2660375" cy="2335800"/>
          </a:xfrm>
          <a:prstGeom prst="rect">
            <a:avLst/>
          </a:prstGeom>
          <a:noFill/>
          <a:ln>
            <a:noFill/>
          </a:ln>
        </p:spPr>
      </p:pic>
      <p:grpSp>
        <p:nvGrpSpPr>
          <p:cNvPr id="166" name="Google Shape;166;p21"/>
          <p:cNvGrpSpPr/>
          <p:nvPr/>
        </p:nvGrpSpPr>
        <p:grpSpPr>
          <a:xfrm>
            <a:off x="381031" y="758100"/>
            <a:ext cx="3539237" cy="2928900"/>
            <a:chOff x="733425" y="1659300"/>
            <a:chExt cx="3286200" cy="2928900"/>
          </a:xfrm>
        </p:grpSpPr>
        <p:sp>
          <p:nvSpPr>
            <p:cNvPr id="167" name="Google Shape;167;p21"/>
            <p:cNvSpPr txBox="1"/>
            <p:nvPr/>
          </p:nvSpPr>
          <p:spPr>
            <a:xfrm>
              <a:off x="733425" y="1802100"/>
              <a:ext cx="3286200" cy="2786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rgbClr val="FFFFFF"/>
                  </a:solidFill>
                  <a:latin typeface="Montserrat"/>
                  <a:ea typeface="Montserrat"/>
                  <a:cs typeface="Montserrat"/>
                  <a:sym typeface="Montserrat"/>
                </a:rPr>
                <a:t>Milling</a:t>
              </a:r>
              <a:endParaRPr b="1" sz="1300">
                <a:solidFill>
                  <a:srgbClr val="FFFFFF"/>
                </a:solidFill>
                <a:latin typeface="Montserrat"/>
                <a:ea typeface="Montserrat"/>
                <a:cs typeface="Montserrat"/>
                <a:sym typeface="Montserrat"/>
              </a:endParaRPr>
            </a:p>
            <a:p>
              <a:pPr indent="0" lvl="0" marL="0" rtl="0" algn="l">
                <a:spcBef>
                  <a:spcPts val="0"/>
                </a:spcBef>
                <a:spcAft>
                  <a:spcPts val="0"/>
                </a:spcAft>
                <a:buNone/>
              </a:pPr>
              <a:r>
                <a:t/>
              </a:r>
              <a:endParaRPr sz="1300">
                <a:solidFill>
                  <a:srgbClr val="FFFFFF"/>
                </a:solidFill>
                <a:latin typeface="Montserrat Thin"/>
                <a:ea typeface="Montserrat Thin"/>
                <a:cs typeface="Montserrat Thin"/>
                <a:sym typeface="Montserrat Thin"/>
              </a:endParaRPr>
            </a:p>
            <a:p>
              <a:pPr indent="0" lvl="0" marL="0" rtl="0" algn="l">
                <a:spcBef>
                  <a:spcPts val="0"/>
                </a:spcBef>
                <a:spcAft>
                  <a:spcPts val="0"/>
                </a:spcAft>
                <a:buNone/>
              </a:pPr>
              <a:r>
                <a:rPr lang="en" sz="1300">
                  <a:solidFill>
                    <a:srgbClr val="FFFFFF"/>
                  </a:solidFill>
                  <a:latin typeface="Montserrat Thin"/>
                  <a:ea typeface="Montserrat Thin"/>
                  <a:cs typeface="Montserrat Thin"/>
                  <a:sym typeface="Montserrat Thin"/>
                </a:rPr>
                <a:t>It is one of the most commonly used processes for machining custom parts to precise tolerances. In addition, we can add a 4th or 5th axis allowing us to machine the material from more angles while using the same fixture.  The adding of other axes helps to minimize uneven surfaces and take human error out of the process — human error usually due to the part moving from one fixture to another in order to machine a different surface.</a:t>
              </a:r>
              <a:endParaRPr sz="1300">
                <a:solidFill>
                  <a:srgbClr val="FFFFFF"/>
                </a:solidFill>
                <a:latin typeface="Montserrat Thin"/>
                <a:ea typeface="Montserrat Thin"/>
                <a:cs typeface="Montserrat Thin"/>
                <a:sym typeface="Montserrat Thin"/>
              </a:endParaRPr>
            </a:p>
          </p:txBody>
        </p:sp>
        <p:sp>
          <p:nvSpPr>
            <p:cNvPr id="168" name="Google Shape;168;p21"/>
            <p:cNvSpPr/>
            <p:nvPr/>
          </p:nvSpPr>
          <p:spPr>
            <a:xfrm>
              <a:off x="819150" y="1659300"/>
              <a:ext cx="1704900" cy="66600"/>
            </a:xfrm>
            <a:prstGeom prst="rect">
              <a:avLst/>
            </a:prstGeom>
            <a:solidFill>
              <a:srgbClr val="EEE4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21"/>
          <p:cNvGrpSpPr/>
          <p:nvPr/>
        </p:nvGrpSpPr>
        <p:grpSpPr>
          <a:xfrm>
            <a:off x="457200" y="4347100"/>
            <a:ext cx="2761775" cy="323100"/>
            <a:chOff x="457200" y="4347100"/>
            <a:chExt cx="2761775" cy="323100"/>
          </a:xfrm>
        </p:grpSpPr>
        <p:pic>
          <p:nvPicPr>
            <p:cNvPr id="170" name="Google Shape;170;p21"/>
            <p:cNvPicPr preferRelativeResize="0"/>
            <p:nvPr/>
          </p:nvPicPr>
          <p:blipFill>
            <a:blip r:embed="rId5">
              <a:alphaModFix/>
            </a:blip>
            <a:stretch>
              <a:fillRect/>
            </a:stretch>
          </p:blipFill>
          <p:spPr>
            <a:xfrm>
              <a:off x="457200" y="4353844"/>
              <a:ext cx="352425" cy="309601"/>
            </a:xfrm>
            <a:prstGeom prst="rect">
              <a:avLst/>
            </a:prstGeom>
            <a:noFill/>
            <a:ln>
              <a:noFill/>
            </a:ln>
          </p:spPr>
        </p:pic>
        <p:sp>
          <p:nvSpPr>
            <p:cNvPr id="171" name="Google Shape;171;p21"/>
            <p:cNvSpPr txBox="1"/>
            <p:nvPr/>
          </p:nvSpPr>
          <p:spPr>
            <a:xfrm>
              <a:off x="918875" y="4347100"/>
              <a:ext cx="23001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rgbClr val="FFFFFF"/>
                  </a:solidFill>
                  <a:latin typeface="Montserrat Thin"/>
                  <a:ea typeface="Montserrat Thin"/>
                  <a:cs typeface="Montserrat Thin"/>
                  <a:sym typeface="Montserrat Thin"/>
                </a:rPr>
                <a:t>TUTAMEN 2021 Corporate Overview</a:t>
              </a:r>
              <a:endParaRPr sz="900">
                <a:solidFill>
                  <a:srgbClr val="FFFFFF"/>
                </a:solidFill>
                <a:latin typeface="Montserrat Thin"/>
                <a:ea typeface="Montserrat Thin"/>
                <a:cs typeface="Montserrat Thin"/>
                <a:sym typeface="Montserrat Thin"/>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